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301" r:id="rId9"/>
    <p:sldId id="328" r:id="rId10"/>
    <p:sldId id="302" r:id="rId11"/>
    <p:sldId id="277" r:id="rId12"/>
    <p:sldId id="278" r:id="rId13"/>
    <p:sldId id="279" r:id="rId14"/>
    <p:sldId id="276" r:id="rId15"/>
    <p:sldId id="282" r:id="rId16"/>
    <p:sldId id="283" r:id="rId17"/>
    <p:sldId id="284" r:id="rId18"/>
    <p:sldId id="285" r:id="rId19"/>
    <p:sldId id="330" r:id="rId20"/>
    <p:sldId id="281" r:id="rId21"/>
    <p:sldId id="286" r:id="rId22"/>
    <p:sldId id="289" r:id="rId23"/>
    <p:sldId id="287" r:id="rId24"/>
    <p:sldId id="288" r:id="rId25"/>
    <p:sldId id="356" r:id="rId26"/>
    <p:sldId id="357" r:id="rId27"/>
    <p:sldId id="359" r:id="rId28"/>
    <p:sldId id="360" r:id="rId29"/>
    <p:sldId id="361" r:id="rId30"/>
    <p:sldId id="262" r:id="rId31"/>
    <p:sldId id="261" r:id="rId32"/>
    <p:sldId id="327" r:id="rId33"/>
    <p:sldId id="267" r:id="rId34"/>
    <p:sldId id="264" r:id="rId35"/>
    <p:sldId id="290" r:id="rId36"/>
    <p:sldId id="296" r:id="rId37"/>
    <p:sldId id="268" r:id="rId38"/>
    <p:sldId id="297" r:id="rId39"/>
    <p:sldId id="372" r:id="rId40"/>
    <p:sldId id="375" r:id="rId41"/>
    <p:sldId id="378" r:id="rId42"/>
    <p:sldId id="373" r:id="rId43"/>
    <p:sldId id="381" r:id="rId44"/>
    <p:sldId id="275" r:id="rId45"/>
  </p:sldIdLst>
  <p:sldSz cx="12192000" cy="6858000" type="screen16x9"/>
  <p:notesSz cx="5143500" cy="9144000"/>
  <p:embeddedFontLst>
    <p:embeddedFont>
      <p:font typeface="华康雅宋流叶体 W9" panose="02020909000000000000" charset="-122"/>
      <p:regular r:id="rId49"/>
    </p:embeddedFont>
    <p:embeddedFont>
      <p:font typeface="方正大标宋简体" panose="02000000000000000000" charset="-122"/>
      <p:regular r:id="rId50"/>
    </p:embeddedFont>
    <p:embeddedFont>
      <p:font typeface="汉仪菱心体简" panose="02010400000101010101" charset="-122"/>
      <p:regular r:id="rId51"/>
    </p:embeddedFont>
  </p:embeddedFontLst>
  <p:custDataLst>
    <p:tags r:id="rId5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gs" Target="tags/tag4.xml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1.fntdata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185095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814387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385763" y="4400550"/>
            <a:ext cx="30861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185095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介绍</a:t>
            </a:r>
            <a:r>
              <a:rPr lang="zh-CN" altLang="en-US"/>
              <a:t>有哪几个人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七个</a:t>
            </a:r>
            <a:r>
              <a:rPr lang="zh-CN" altLang="en-US"/>
              <a:t>部分组成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可以自行注册，也可以</a:t>
            </a:r>
            <a:r>
              <a:rPr lang="zh-CN" altLang="en-US"/>
              <a:t>快速注册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订车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后端</a:t>
            </a:r>
            <a:r>
              <a:rPr lang="zh-CN" altLang="en-US"/>
              <a:t>使用python的flask模板来创建服务，创建了api接口，通过GET传参来读取省份城市和区县。</a:t>
            </a:r>
            <a:endParaRPr lang="zh-CN" altLang="en-US"/>
          </a:p>
          <a:p>
            <a:r>
              <a:rPr lang="zh-CN" altLang="en-US"/>
              <a:t>前端使用vue和</a:t>
            </a:r>
            <a:r>
              <a:rPr lang="en-US" altLang="zh-CN"/>
              <a:t>elementui</a:t>
            </a:r>
            <a:r>
              <a:rPr lang="zh-CN" altLang="en-US"/>
              <a:t>组件库</a:t>
            </a:r>
            <a:r>
              <a:rPr lang="zh-CN" altLang="en-US"/>
              <a:t>搭建页面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image" Target="../media/image40.jpeg"/><Relationship Id="rId7" Type="http://schemas.openxmlformats.org/officeDocument/2006/relationships/image" Target="../media/image39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jpeg"/><Relationship Id="rId7" Type="http://schemas.openxmlformats.org/officeDocument/2006/relationships/image" Target="../media/image42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6.jpeg"/><Relationship Id="rId10" Type="http://schemas.openxmlformats.org/officeDocument/2006/relationships/image" Target="../media/image45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image" Target="../media/image48.jpeg"/><Relationship Id="rId7" Type="http://schemas.openxmlformats.org/officeDocument/2006/relationships/image" Target="../media/image47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1.jpeg"/><Relationship Id="rId10" Type="http://schemas.openxmlformats.org/officeDocument/2006/relationships/image" Target="../media/image50.jpeg"/><Relationship Id="rId1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eg"/><Relationship Id="rId8" Type="http://schemas.openxmlformats.org/officeDocument/2006/relationships/image" Target="../media/image53.jpeg"/><Relationship Id="rId7" Type="http://schemas.openxmlformats.org/officeDocument/2006/relationships/image" Target="../media/image52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8" Type="http://schemas.openxmlformats.org/officeDocument/2006/relationships/image" Target="../media/image56.jpeg"/><Relationship Id="rId7" Type="http://schemas.openxmlformats.org/officeDocument/2006/relationships/image" Target="../media/image55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8.jpeg"/><Relationship Id="rId1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image" Target="../media/image60.jpeg"/><Relationship Id="rId7" Type="http://schemas.openxmlformats.org/officeDocument/2006/relationships/image" Target="../media/image59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jpeg"/><Relationship Id="rId8" Type="http://schemas.openxmlformats.org/officeDocument/2006/relationships/image" Target="../media/image66.jpeg"/><Relationship Id="rId7" Type="http://schemas.openxmlformats.org/officeDocument/2006/relationships/image" Target="../media/image65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jpeg"/><Relationship Id="rId8" Type="http://schemas.openxmlformats.org/officeDocument/2006/relationships/image" Target="../media/image69.jpeg"/><Relationship Id="rId7" Type="http://schemas.openxmlformats.org/officeDocument/2006/relationships/image" Target="../media/image68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jpeg"/><Relationship Id="rId8" Type="http://schemas.openxmlformats.org/officeDocument/2006/relationships/image" Target="../media/image72.jpeg"/><Relationship Id="rId7" Type="http://schemas.openxmlformats.org/officeDocument/2006/relationships/image" Target="../media/image71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jpeg"/><Relationship Id="rId8" Type="http://schemas.openxmlformats.org/officeDocument/2006/relationships/image" Target="../media/image75.jpeg"/><Relationship Id="rId7" Type="http://schemas.openxmlformats.org/officeDocument/2006/relationships/image" Target="../media/image74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3.png"/><Relationship Id="rId7" Type="http://schemas.openxmlformats.org/officeDocument/2006/relationships/image" Target="../media/image2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2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4.png"/><Relationship Id="rId7" Type="http://schemas.openxmlformats.org/officeDocument/2006/relationships/image" Target="../media/image29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2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.png"/><Relationship Id="rId14" Type="http://schemas.openxmlformats.org/officeDocument/2006/relationships/image" Target="../media/image6.png"/><Relationship Id="rId13" Type="http://schemas.openxmlformats.org/officeDocument/2006/relationships/image" Target="../media/image89.png"/><Relationship Id="rId12" Type="http://schemas.openxmlformats.org/officeDocument/2006/relationships/image" Target="../media/image8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9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2.jpeg"/><Relationship Id="rId1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93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1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02.png"/><Relationship Id="rId14" Type="http://schemas.openxmlformats.org/officeDocument/2006/relationships/image" Target="../media/image101.png"/><Relationship Id="rId13" Type="http://schemas.openxmlformats.org/officeDocument/2006/relationships/image" Target="../media/image100.png"/><Relationship Id="rId12" Type="http://schemas.openxmlformats.org/officeDocument/2006/relationships/image" Target="../media/image99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1" Type="http://schemas.openxmlformats.org/officeDocument/2006/relationships/image" Target="../media/image87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1.png"/><Relationship Id="rId14" Type="http://schemas.openxmlformats.org/officeDocument/2006/relationships/image" Target="../media/image110.png"/><Relationship Id="rId13" Type="http://schemas.openxmlformats.org/officeDocument/2006/relationships/image" Target="../media/image109.png"/><Relationship Id="rId12" Type="http://schemas.openxmlformats.org/officeDocument/2006/relationships/image" Target="../media/image108.png"/><Relationship Id="rId11" Type="http://schemas.openxmlformats.org/officeDocument/2006/relationships/image" Target="../media/image107.png"/><Relationship Id="rId10" Type="http://schemas.openxmlformats.org/officeDocument/2006/relationships/image" Target="../media/image106.png"/><Relationship Id="rId1" Type="http://schemas.openxmlformats.org/officeDocument/2006/relationships/image" Target="../media/image87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8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image" Target="../media/image30.jpeg"/><Relationship Id="rId7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2.jpeg"/><Relationship Id="rId10" Type="http://schemas.openxmlformats.org/officeDocument/2006/relationships/tags" Target="../tags/tag2.xml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jpeg"/><Relationship Id="rId1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15" y="0"/>
            <a:ext cx="12192000" cy="6858000"/>
          </a:xfrm>
          <a:prstGeom prst="rect">
            <a:avLst/>
          </a:prstGeom>
        </p:spPr>
      </p:pic>
      <p:grpSp>
        <p:nvGrpSpPr>
          <p:cNvPr id="102" name="组合 102"/>
          <p:cNvGrpSpPr/>
          <p:nvPr/>
        </p:nvGrpSpPr>
        <p:grpSpPr>
          <a:xfrm>
            <a:off x="476250" y="1830070"/>
            <a:ext cx="11189970" cy="2865755"/>
            <a:chOff x="1119378" y="1829816"/>
            <a:chExt cx="10546715" cy="2865501"/>
          </a:xfrm>
        </p:grpSpPr>
        <p:sp>
          <p:nvSpPr>
            <p:cNvPr id="105" name="Object 105"/>
            <p:cNvSpPr txBox="1"/>
            <p:nvPr/>
          </p:nvSpPr>
          <p:spPr>
            <a:xfrm>
              <a:off x="5976780" y="2669212"/>
              <a:ext cx="5689313" cy="85526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汇报</a:t>
              </a:r>
              <a:r>
                <a:rPr lang="en-US" altLang="zh-CN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-</a:t>
              </a:r>
              <a:r>
                <a:rPr lang="zh-CN" altLang="en-US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软工第三组</a:t>
              </a:r>
              <a:endParaRPr lang="zh-CN" altLang="en-US" sz="2800" b="0" i="0" spc="1200" dirty="0" smtClean="0">
                <a:blipFill>
                  <a:blip r:embed="rId2"/>
                  <a:stretch>
                    <a:fillRect/>
                  </a:stretch>
                </a:blipFill>
                <a:latin typeface="OPPOSans-R"/>
                <a:ea typeface="OPPOSans-R"/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杨嘉航</a:t>
              </a:r>
              <a:r>
                <a:rPr lang="en-US" altLang="zh-CN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 </a:t>
              </a:r>
              <a:r>
                <a:rPr lang="zh-CN" altLang="en-US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董景岳</a:t>
              </a:r>
              <a:r>
                <a:rPr lang="en-US" altLang="zh-CN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 </a:t>
              </a:r>
              <a:r>
                <a:rPr lang="zh-CN" altLang="en-US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杨茜</a:t>
              </a:r>
              <a:r>
                <a:rPr lang="en-US" altLang="zh-CN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 </a:t>
              </a:r>
              <a:r>
                <a:rPr lang="zh-CN" altLang="en-US" sz="2800" b="0" i="0" spc="1200" dirty="0" smtClean="0">
                  <a:blipFill>
                    <a:blip r:embed="rId2"/>
                    <a:stretch>
                      <a:fillRect/>
                    </a:stretch>
                  </a:blipFill>
                  <a:latin typeface="OPPOSans-R"/>
                  <a:ea typeface="OPPOSans-R"/>
                </a:rPr>
                <a:t>唐芳</a:t>
              </a:r>
              <a:endParaRPr lang="zh-CN" altLang="en-US" sz="2800" b="0" i="0" spc="1200" dirty="0" smtClean="0">
                <a:blipFill>
                  <a:blip r:embed="rId2"/>
                  <a:stretch>
                    <a:fillRect/>
                  </a:stretch>
                </a:blipFill>
                <a:latin typeface="OPPOSans-R"/>
                <a:ea typeface="OPPOSans-R"/>
              </a:endParaRPr>
            </a:p>
          </p:txBody>
        </p:sp>
        <p:grpSp>
          <p:nvGrpSpPr>
            <p:cNvPr id="107" name="组合 107"/>
            <p:cNvGrpSpPr/>
            <p:nvPr/>
          </p:nvGrpSpPr>
          <p:grpSpPr>
            <a:xfrm>
              <a:off x="1119378" y="1829816"/>
              <a:ext cx="4495800" cy="2562370"/>
              <a:chOff x="1119378" y="1829816"/>
              <a:chExt cx="4495800" cy="2562370"/>
            </a:xfrm>
          </p:grpSpPr>
          <p:sp>
            <p:nvSpPr>
              <p:cNvPr id="108" name="Object 108"/>
              <p:cNvSpPr txBox="1"/>
              <p:nvPr/>
            </p:nvSpPr>
            <p:spPr>
              <a:xfrm>
                <a:off x="2186178" y="1829816"/>
                <a:ext cx="3416300" cy="123052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8000" b="0" i="1" spc="800" dirty="0" smtClean="0">
                    <a:solidFill>
                      <a:srgbClr val="FFFFFF"/>
                    </a:solidFill>
                    <a:effectLst>
                      <a:outerShdw blurRad="190500" algn="ctr" rotWithShape="0">
                        <a:srgbClr val="00A0FF">
                          <a:alpha val="75000"/>
                        </a:srgbClr>
                      </a:outerShdw>
                    </a:effectLst>
                    <a:latin typeface="华康雅宋流叶体 W9" panose="02020909000000000000" charset="-122"/>
                    <a:ea typeface="华康雅宋流叶体 W9" panose="02020909000000000000" charset="-122"/>
                  </a:rPr>
                  <a:t>汽车</a:t>
                </a:r>
                <a:endParaRPr lang="zh-CN" sz="8000" b="0" i="1" spc="800" dirty="0" smtClean="0">
                  <a:solidFill>
                    <a:srgbClr val="FFFFFF"/>
                  </a:solidFill>
                  <a:effectLst>
                    <a:outerShdw blurRad="1905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endParaRPr>
              </a:p>
            </p:txBody>
          </p:sp>
          <p:sp>
            <p:nvSpPr>
              <p:cNvPr id="109" name="Object 109"/>
              <p:cNvSpPr txBox="1"/>
              <p:nvPr/>
            </p:nvSpPr>
            <p:spPr>
              <a:xfrm>
                <a:off x="1119378" y="3161665"/>
                <a:ext cx="4495800" cy="123052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8000" b="0" i="1" spc="800" dirty="0" smtClean="0">
                    <a:solidFill>
                      <a:srgbClr val="FFFFFF"/>
                    </a:solidFill>
                    <a:effectLst>
                      <a:outerShdw blurRad="190500" algn="ctr" rotWithShape="0">
                        <a:srgbClr val="00A0FF">
                          <a:alpha val="75000"/>
                        </a:srgbClr>
                      </a:outerShdw>
                    </a:effectLst>
                    <a:latin typeface="华康雅宋流叶体 W9" panose="02020909000000000000" charset="-122"/>
                    <a:ea typeface="华康雅宋流叶体 W9" panose="02020909000000000000" charset="-122"/>
                  </a:rPr>
                  <a:t>租赁平台</a:t>
                </a:r>
                <a:endParaRPr lang="zh-CN" sz="8000" b="0" i="1" spc="800" dirty="0" smtClean="0">
                  <a:solidFill>
                    <a:srgbClr val="FFFFFF"/>
                  </a:solidFill>
                  <a:effectLst>
                    <a:outerShdw blurRad="1905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endParaRPr>
              </a:p>
            </p:txBody>
          </p:sp>
        </p:grpSp>
        <p:pic>
          <p:nvPicPr>
            <p:cNvPr id="91012" name="image 10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22170" y="4606163"/>
              <a:ext cx="3381755" cy="89154"/>
            </a:xfrm>
            <a:prstGeom prst="rect">
              <a:avLst/>
            </a:prstGeom>
          </p:spPr>
        </p:pic>
        <p:pic>
          <p:nvPicPr>
            <p:cNvPr id="91013" name="image 10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456553" y="3435730"/>
              <a:ext cx="3381755" cy="89154"/>
            </a:xfrm>
            <a:prstGeom prst="rect">
              <a:avLst/>
            </a:prstGeom>
          </p:spPr>
        </p:pic>
      </p:grpSp>
      <p:grpSp>
        <p:nvGrpSpPr>
          <p:cNvPr id="1014" name="组合 1014"/>
          <p:cNvGrpSpPr/>
          <p:nvPr/>
        </p:nvGrpSpPr>
        <p:grpSpPr>
          <a:xfrm>
            <a:off x="227075" y="177165"/>
            <a:ext cx="11802746" cy="679450"/>
            <a:chOff x="227075" y="177165"/>
            <a:chExt cx="11802746" cy="679450"/>
          </a:xfrm>
        </p:grpSpPr>
        <p:pic>
          <p:nvPicPr>
            <p:cNvPr id="91015" name="image 10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10800000">
              <a:off x="11660124" y="177165"/>
              <a:ext cx="369697" cy="250825"/>
            </a:xfrm>
            <a:prstGeom prst="rect">
              <a:avLst/>
            </a:prstGeom>
          </p:spPr>
        </p:pic>
        <p:sp>
          <p:nvSpPr>
            <p:cNvPr id="1016" name="Object 1016"/>
            <p:cNvSpPr txBox="1"/>
            <p:nvPr/>
          </p:nvSpPr>
          <p:spPr>
            <a:xfrm>
              <a:off x="227075" y="177165"/>
              <a:ext cx="1676400" cy="67945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8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8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600"/>
            </a:p>
            <a:p>
              <a:pPr algn="l">
                <a:lnSpc>
                  <a:spcPct val="130000"/>
                </a:lnSpc>
              </a:pPr>
              <a:r>
                <a:rPr lang="zh-CN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600" b="0" i="0" spc="3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pSp>
        <p:nvGrpSpPr>
          <p:cNvPr id="1018" name="组合 1018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1019" name="image 10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1020" name="image 10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2" name="图片 10" descr="6f7868ccd70aa8f9e84973cdffa38533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525" y="1896745"/>
            <a:ext cx="2128520" cy="3681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2" descr="277ad664465f0273239b398810ac397f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3765" y="1930400"/>
            <a:ext cx="2014855" cy="3647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4836795" y="1468120"/>
            <a:ext cx="1431925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价格区间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57920" y="1468120"/>
            <a:ext cx="1598295" cy="37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时间选择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图片 16" descr="817dd94689e75bd8084bf57e5b70ac15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0125" y="1930400"/>
            <a:ext cx="1865630" cy="3647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8" name="图片 17" descr="a07ea6490190f089d84d5d5d0f67b501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5" y="1790065"/>
            <a:ext cx="2138680" cy="4137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747385" y="1289685"/>
            <a:ext cx="2139315" cy="500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取/还车网点选择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73515" y="1289685"/>
            <a:ext cx="213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订单确认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23" name="图片 15" descr="caf580208dbe91c85aaf2fc0dc702f73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985" y="1793240"/>
            <a:ext cx="2157095" cy="4138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8" descr="6fecf76ed19607cf907b56fc8610c105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2235" y="1793240"/>
            <a:ext cx="2099945" cy="4159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9" descr="9cdead1a1e1ed35853a76f5693e6342d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7820" y="1793240"/>
            <a:ext cx="2139950" cy="4145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20" descr="4e99796a8bcdd6fd729f922cb50dc257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6905" y="1790065"/>
            <a:ext cx="2139315" cy="4162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2" name="图片 21" descr="aa980ba877a2f260b8b700aab573d709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190" y="2028190"/>
            <a:ext cx="204152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353300" y="1468120"/>
            <a:ext cx="125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帮助中心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2" descr="2aa0fb5483c935a63d64b3a2aba13242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775" y="2028190"/>
            <a:ext cx="204343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3" descr="fa4d63562b66353455861a7cc5afede7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660" y="2028190"/>
            <a:ext cx="20237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9592310" y="1437005"/>
            <a:ext cx="2073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用户列表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86630" y="1432560"/>
            <a:ext cx="1398905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注册登录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图片 14" descr="e13ad5a64aba9f2b5545c395b6681ed6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9145" y="2028190"/>
            <a:ext cx="204216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13" descr="23cc26cd64828e2632d7cf8a0374f186_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2960" y="2028190"/>
            <a:ext cx="2025650" cy="3959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2" name="图片 25" descr="362dc586f7f2c5820ccdecd087166292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150" y="1830070"/>
            <a:ext cx="206248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6" descr="ec29773d6106780fceae8c70465fe785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080" y="1910715"/>
            <a:ext cx="205232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7" descr="cf3dcca2fc61244ab469fbd6e4bdadb0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3300" y="1910715"/>
            <a:ext cx="2070100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237355" y="1339850"/>
            <a:ext cx="2073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积分兑换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8980" y="1339850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钱包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67265" y="1348105"/>
            <a:ext cx="215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安全认证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8" name="图片 30" descr="35311ff6afac5cb3a2db492f75e12cc8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605" y="1830070"/>
            <a:ext cx="203136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126990" y="1369060"/>
            <a:ext cx="69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优惠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图片 33" descr="2663aab8fb52732953f7aa99d99329b1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245" y="1826895"/>
            <a:ext cx="1998980" cy="3963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7412355" y="1369060"/>
            <a:ext cx="1221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违章处理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图片 29" descr="d189b8eb205d2771d52dd53adf7d3f41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320" y="1826895"/>
            <a:ext cx="202565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24" descr="ddd1b387e0053c6164e78a6620261ef1_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7550" y="1830070"/>
            <a:ext cx="2052320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9594215" y="1369060"/>
            <a:ext cx="201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会员中心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12" name="图片 31" descr="228209939dd5ffb25cf3c384cb111e88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070" y="1950085"/>
            <a:ext cx="2049145" cy="3843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32" descr="029d9ee04959b0629d4e526468577099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915" y="1951355"/>
            <a:ext cx="2054225" cy="3842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5444490" y="1489710"/>
            <a:ext cx="116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加油订单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0510" y="1489710"/>
            <a:ext cx="116967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发票管理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28" descr="23d488bb251c330d56c6eb7f9af05b96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5840" y="1854835"/>
            <a:ext cx="204152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9949180" y="1372870"/>
            <a:ext cx="190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企业版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022" name="Object 3022"/>
          <p:cNvSpPr txBox="1"/>
          <p:nvPr/>
        </p:nvSpPr>
        <p:spPr>
          <a:xfrm>
            <a:off x="2838450" y="1869440"/>
            <a:ext cx="6672580" cy="22574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一嗨租车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系统调研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</p:txBody>
      </p: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一嗨租车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3" name="图片 34" descr="64eaf6042fb60c1bd979472f9d7d23ac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8065" y="1993900"/>
            <a:ext cx="1755140" cy="368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374640" y="1584325"/>
            <a:ext cx="694055" cy="386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首页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35850" y="1584325"/>
            <a:ext cx="1274445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登录注册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6" name="图片 36" descr="f14ba4687e619aed91fb39b2d78e5f8e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100" y="2040890"/>
            <a:ext cx="1795145" cy="3685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9986645" y="1529080"/>
            <a:ext cx="69405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客服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35" descr="93b3bdf8ac41cfd29001a973264ea7dc_"/>
          <p:cNvPicPr>
            <a:picLocks noChangeAspect="1"/>
          </p:cNvPicPr>
          <p:nvPr/>
        </p:nvPicPr>
        <p:blipFill>
          <a:blip r:embed="rId9"/>
          <a:srcRect b="11273"/>
          <a:stretch>
            <a:fillRect/>
          </a:stretch>
        </p:blipFill>
        <p:spPr>
          <a:xfrm>
            <a:off x="7183120" y="1993900"/>
            <a:ext cx="1795145" cy="3686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一嗨租车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8" name="图片 37" descr="f36ad6105ba56fd7dcbf871cc7e878fd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275" y="19399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48" descr="e356b76f838590df6edaf2c443e6b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545" y="1939925"/>
            <a:ext cx="178181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38" descr="fc600e4d6b7955970cd52ce4bc7241f7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850" y="19399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7026275" y="1417320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个人界面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67545" y="1355090"/>
            <a:ext cx="186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会员中心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4850" y="1355090"/>
            <a:ext cx="1793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订单界面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一嗨租车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12" name="图片 45" descr="e82d5e1e790c585da54c4e853bb3d3c5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075" y="1959610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46" descr="6b7f14dee5e77872364a06a5b25636c6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200" y="1959610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5013325" y="153035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优惠券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55865" y="1530350"/>
            <a:ext cx="1560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开票管理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2" name="图片 47" descr="d4967e25f3a1f94ea4a921a72994f8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3610" y="1929130"/>
            <a:ext cx="1832610" cy="4072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839960" y="153035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违章查询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989965" y="3941445"/>
            <a:ext cx="3009900" cy="2508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1600" b="0" i="1" spc="900" dirty="0" smtClean="0">
                <a:solidFill>
                  <a:srgbClr val="FFFFFF"/>
                </a:solidFill>
                <a:latin typeface="华康雅宋流叶体 W9" panose="02020909000000000000" charset="-122"/>
                <a:ea typeface="华康雅宋流叶体 W9" panose="02020909000000000000" charset="-122"/>
              </a:rPr>
              <a:t>汽车租赁平台</a:t>
            </a:r>
            <a:endParaRPr lang="zh-CN" sz="1600" b="0" i="1" spc="900" dirty="0" smtClean="0">
              <a:solidFill>
                <a:srgbClr val="FFFFFF"/>
              </a:solidFill>
              <a:latin typeface="华康雅宋流叶体 W9" panose="02020909000000000000" charset="-122"/>
              <a:ea typeface="华康雅宋流叶体 W9" panose="02020909000000000000" charset="-122"/>
            </a:endParaRPr>
          </a:p>
        </p:txBody>
      </p:sp>
      <p:grpSp>
        <p:nvGrpSpPr>
          <p:cNvPr id="205" name="组合 205"/>
          <p:cNvGrpSpPr/>
          <p:nvPr/>
        </p:nvGrpSpPr>
        <p:grpSpPr>
          <a:xfrm>
            <a:off x="1009269" y="2070100"/>
            <a:ext cx="3019298" cy="1685861"/>
            <a:chOff x="1009269" y="2070100"/>
            <a:chExt cx="3019298" cy="1685861"/>
          </a:xfrm>
        </p:grpSpPr>
        <p:sp>
          <p:nvSpPr>
            <p:cNvPr id="206" name="Object 206"/>
            <p:cNvSpPr txBox="1"/>
            <p:nvPr/>
          </p:nvSpPr>
          <p:spPr>
            <a:xfrm>
              <a:off x="1374267" y="2070100"/>
              <a:ext cx="2654300" cy="123063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sz="8000" b="0" i="1" spc="8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目录</a:t>
              </a:r>
              <a:endParaRPr lang="zh-CN" altLang="en-US" sz="8000" b="0" i="1" spc="8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207" name="Object 207"/>
            <p:cNvSpPr txBox="1"/>
            <p:nvPr/>
          </p:nvSpPr>
          <p:spPr>
            <a:xfrm>
              <a:off x="2187067" y="3355911"/>
              <a:ext cx="1676400" cy="40005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zh-CN" sz="26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MU LU</a:t>
              </a:r>
              <a:endParaRPr lang="zh-CN" altLang="en-US" sz="2600" b="0" i="1" spc="2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pic>
          <p:nvPicPr>
            <p:cNvPr id="9208" name="image 20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09269" y="3202686"/>
              <a:ext cx="2954401" cy="77851"/>
            </a:xfrm>
            <a:prstGeom prst="rect">
              <a:avLst/>
            </a:prstGeom>
          </p:spPr>
        </p:pic>
      </p:grpSp>
      <p:grpSp>
        <p:nvGrpSpPr>
          <p:cNvPr id="209" name="组合 209"/>
          <p:cNvGrpSpPr/>
          <p:nvPr/>
        </p:nvGrpSpPr>
        <p:grpSpPr>
          <a:xfrm>
            <a:off x="7516368" y="1393444"/>
            <a:ext cx="3699764" cy="804799"/>
            <a:chOff x="6565773" y="1367409"/>
            <a:chExt cx="3699764" cy="804799"/>
          </a:xfrm>
        </p:grpSpPr>
        <p:grpSp>
          <p:nvGrpSpPr>
            <p:cNvPr id="2010" name="组合 2010"/>
            <p:cNvGrpSpPr/>
            <p:nvPr/>
          </p:nvGrpSpPr>
          <p:grpSpPr>
            <a:xfrm>
              <a:off x="6565773" y="1590548"/>
              <a:ext cx="943229" cy="581660"/>
              <a:chOff x="6565773" y="1590548"/>
              <a:chExt cx="943229" cy="581660"/>
            </a:xfrm>
          </p:grpSpPr>
          <p:pic>
            <p:nvPicPr>
              <p:cNvPr id="92011" name="image 201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565773" y="1590548"/>
                <a:ext cx="943229" cy="555371"/>
              </a:xfrm>
              <a:prstGeom prst="rect">
                <a:avLst/>
              </a:prstGeom>
            </p:spPr>
          </p:pic>
          <p:sp>
            <p:nvSpPr>
              <p:cNvPr id="2012" name="Object 2012"/>
              <p:cNvSpPr txBox="1"/>
              <p:nvPr/>
            </p:nvSpPr>
            <p:spPr>
              <a:xfrm>
                <a:off x="6586093" y="1618488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2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grpSp>
          <p:nvGrpSpPr>
            <p:cNvPr id="2013" name="组合 2013"/>
            <p:cNvGrpSpPr/>
            <p:nvPr/>
          </p:nvGrpSpPr>
          <p:grpSpPr>
            <a:xfrm>
              <a:off x="7239000" y="1524000"/>
              <a:ext cx="3026537" cy="558800"/>
              <a:chOff x="7239000" y="1524000"/>
              <a:chExt cx="3026537" cy="558800"/>
            </a:xfrm>
          </p:grpSpPr>
          <p:pic>
            <p:nvPicPr>
              <p:cNvPr id="92014" name="image 2014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7257796" y="1525778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92015" name="image 2015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7257796" y="1527683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92016" name="image 201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7239000" y="1524000"/>
                <a:ext cx="1168400" cy="558800"/>
              </a:xfrm>
              <a:prstGeom prst="rect">
                <a:avLst/>
              </a:prstGeom>
            </p:spPr>
          </p:pic>
        </p:grpSp>
        <p:pic>
          <p:nvPicPr>
            <p:cNvPr id="92017" name="image 20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366381" y="1367409"/>
              <a:ext cx="1394206" cy="235965"/>
            </a:xfrm>
            <a:prstGeom prst="rect">
              <a:avLst/>
            </a:prstGeom>
          </p:spPr>
        </p:pic>
        <p:grpSp>
          <p:nvGrpSpPr>
            <p:cNvPr id="2018" name="组合 2018"/>
            <p:cNvGrpSpPr/>
            <p:nvPr/>
          </p:nvGrpSpPr>
          <p:grpSpPr>
            <a:xfrm>
              <a:off x="7560309" y="1660652"/>
              <a:ext cx="1587500" cy="368935"/>
              <a:chOff x="7560309" y="1660652"/>
              <a:chExt cx="1587500" cy="368935"/>
            </a:xfrm>
          </p:grpSpPr>
          <p:sp>
            <p:nvSpPr>
              <p:cNvPr id="2019" name="Object 2019"/>
              <p:cNvSpPr txBox="1"/>
              <p:nvPr/>
            </p:nvSpPr>
            <p:spPr>
              <a:xfrm>
                <a:off x="7560309" y="1660652"/>
                <a:ext cx="1587500" cy="3689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系统调研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92020" name="image 2020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8878569" y="1725930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2022" name="组合 2022"/>
          <p:cNvGrpSpPr/>
          <p:nvPr/>
        </p:nvGrpSpPr>
        <p:grpSpPr>
          <a:xfrm>
            <a:off x="7243445" y="2217038"/>
            <a:ext cx="3699764" cy="804038"/>
            <a:chOff x="6015990" y="2468498"/>
            <a:chExt cx="3699764" cy="804038"/>
          </a:xfrm>
        </p:grpSpPr>
        <p:grpSp>
          <p:nvGrpSpPr>
            <p:cNvPr id="2023" name="组合 2023"/>
            <p:cNvGrpSpPr/>
            <p:nvPr/>
          </p:nvGrpSpPr>
          <p:grpSpPr>
            <a:xfrm>
              <a:off x="6692900" y="2626994"/>
              <a:ext cx="3022854" cy="560705"/>
              <a:chOff x="6692900" y="2626994"/>
              <a:chExt cx="3022854" cy="560705"/>
            </a:xfrm>
          </p:grpSpPr>
          <p:pic>
            <p:nvPicPr>
              <p:cNvPr id="92024" name="image 2024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6708013" y="2626994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92025" name="image 2025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6708013" y="2628772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92026" name="image 202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692900" y="2628899"/>
                <a:ext cx="1168400" cy="558800"/>
              </a:xfrm>
              <a:prstGeom prst="rect">
                <a:avLst/>
              </a:prstGeom>
            </p:spPr>
          </p:pic>
        </p:grpSp>
        <p:grpSp>
          <p:nvGrpSpPr>
            <p:cNvPr id="2027" name="组合 2027"/>
            <p:cNvGrpSpPr/>
            <p:nvPr/>
          </p:nvGrpSpPr>
          <p:grpSpPr>
            <a:xfrm>
              <a:off x="6015990" y="2691637"/>
              <a:ext cx="943229" cy="580899"/>
              <a:chOff x="6015990" y="2691637"/>
              <a:chExt cx="943229" cy="580899"/>
            </a:xfrm>
          </p:grpSpPr>
          <p:pic>
            <p:nvPicPr>
              <p:cNvPr id="92028" name="image 2028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015990" y="2691637"/>
                <a:ext cx="943229" cy="555371"/>
              </a:xfrm>
              <a:prstGeom prst="rect">
                <a:avLst/>
              </a:prstGeom>
            </p:spPr>
          </p:pic>
          <p:sp>
            <p:nvSpPr>
              <p:cNvPr id="2029" name="Object 2029"/>
              <p:cNvSpPr txBox="1"/>
              <p:nvPr/>
            </p:nvSpPr>
            <p:spPr>
              <a:xfrm>
                <a:off x="6204839" y="2718816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3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pic>
          <p:nvPicPr>
            <p:cNvPr id="92030" name="image 203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816597" y="2468498"/>
              <a:ext cx="1394206" cy="235965"/>
            </a:xfrm>
            <a:prstGeom prst="rect">
              <a:avLst/>
            </a:prstGeom>
          </p:spPr>
        </p:pic>
        <p:grpSp>
          <p:nvGrpSpPr>
            <p:cNvPr id="2031" name="组合 2031"/>
            <p:cNvGrpSpPr/>
            <p:nvPr/>
          </p:nvGrpSpPr>
          <p:grpSpPr>
            <a:xfrm>
              <a:off x="7023226" y="2761869"/>
              <a:ext cx="1587500" cy="368935"/>
              <a:chOff x="7023226" y="2761869"/>
              <a:chExt cx="1587500" cy="368935"/>
            </a:xfrm>
          </p:grpSpPr>
          <p:sp>
            <p:nvSpPr>
              <p:cNvPr id="2032" name="Object 2032"/>
              <p:cNvSpPr txBox="1"/>
              <p:nvPr/>
            </p:nvSpPr>
            <p:spPr>
              <a:xfrm>
                <a:off x="7023226" y="2761869"/>
                <a:ext cx="1587500" cy="3689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数据流图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92033" name="image 2033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8328786" y="2827020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2035" name="组合 2035"/>
          <p:cNvGrpSpPr/>
          <p:nvPr/>
        </p:nvGrpSpPr>
        <p:grpSpPr>
          <a:xfrm>
            <a:off x="6972807" y="3045459"/>
            <a:ext cx="3699510" cy="817626"/>
            <a:chOff x="5466207" y="3562349"/>
            <a:chExt cx="3699763" cy="817626"/>
          </a:xfrm>
        </p:grpSpPr>
        <p:grpSp>
          <p:nvGrpSpPr>
            <p:cNvPr id="2036" name="组合 2036"/>
            <p:cNvGrpSpPr/>
            <p:nvPr/>
          </p:nvGrpSpPr>
          <p:grpSpPr>
            <a:xfrm>
              <a:off x="6134100" y="3720719"/>
              <a:ext cx="3031870" cy="559180"/>
              <a:chOff x="6134100" y="3720719"/>
              <a:chExt cx="3031870" cy="559180"/>
            </a:xfrm>
          </p:grpSpPr>
          <p:pic>
            <p:nvPicPr>
              <p:cNvPr id="92037" name="image 203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6158230" y="3720719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92038" name="image 2038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6158230" y="3722624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92039" name="image 2039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134100" y="3721100"/>
                <a:ext cx="1168400" cy="558800"/>
              </a:xfrm>
              <a:prstGeom prst="rect">
                <a:avLst/>
              </a:prstGeom>
            </p:spPr>
          </p:pic>
        </p:grpSp>
        <p:grpSp>
          <p:nvGrpSpPr>
            <p:cNvPr id="2040" name="组合 2040"/>
            <p:cNvGrpSpPr/>
            <p:nvPr/>
          </p:nvGrpSpPr>
          <p:grpSpPr>
            <a:xfrm>
              <a:off x="5466207" y="3785361"/>
              <a:ext cx="943229" cy="594614"/>
              <a:chOff x="5466207" y="3785361"/>
              <a:chExt cx="943229" cy="594614"/>
            </a:xfrm>
          </p:grpSpPr>
          <p:pic>
            <p:nvPicPr>
              <p:cNvPr id="92041" name="image 204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466207" y="3785361"/>
                <a:ext cx="943229" cy="555371"/>
              </a:xfrm>
              <a:prstGeom prst="rect">
                <a:avLst/>
              </a:prstGeom>
            </p:spPr>
          </p:pic>
          <p:sp>
            <p:nvSpPr>
              <p:cNvPr id="2042" name="Object 2042"/>
              <p:cNvSpPr txBox="1"/>
              <p:nvPr/>
            </p:nvSpPr>
            <p:spPr>
              <a:xfrm>
                <a:off x="5642356" y="3826255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4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pic>
          <p:nvPicPr>
            <p:cNvPr id="92043" name="image 204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266814" y="3562349"/>
              <a:ext cx="1394206" cy="235965"/>
            </a:xfrm>
            <a:prstGeom prst="rect">
              <a:avLst/>
            </a:prstGeom>
          </p:spPr>
        </p:pic>
        <p:grpSp>
          <p:nvGrpSpPr>
            <p:cNvPr id="2044" name="组合 2044"/>
            <p:cNvGrpSpPr/>
            <p:nvPr/>
          </p:nvGrpSpPr>
          <p:grpSpPr>
            <a:xfrm>
              <a:off x="6473444" y="3855592"/>
              <a:ext cx="1587500" cy="368935"/>
              <a:chOff x="6473444" y="3855592"/>
              <a:chExt cx="1587500" cy="368935"/>
            </a:xfrm>
          </p:grpSpPr>
          <p:sp>
            <p:nvSpPr>
              <p:cNvPr id="2045" name="Object 2045"/>
              <p:cNvSpPr txBox="1"/>
              <p:nvPr/>
            </p:nvSpPr>
            <p:spPr>
              <a:xfrm>
                <a:off x="6473444" y="3855592"/>
                <a:ext cx="1587500" cy="3689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数据字典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92046" name="image 2046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7779004" y="3920870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2048" name="组合 2048"/>
          <p:cNvGrpSpPr/>
          <p:nvPr/>
        </p:nvGrpSpPr>
        <p:grpSpPr>
          <a:xfrm>
            <a:off x="6701027" y="3852545"/>
            <a:ext cx="3699510" cy="816863"/>
            <a:chOff x="4916424" y="4649470"/>
            <a:chExt cx="3699763" cy="816863"/>
          </a:xfrm>
        </p:grpSpPr>
        <p:grpSp>
          <p:nvGrpSpPr>
            <p:cNvPr id="2049" name="组合 2049"/>
            <p:cNvGrpSpPr/>
            <p:nvPr/>
          </p:nvGrpSpPr>
          <p:grpSpPr>
            <a:xfrm>
              <a:off x="5588000" y="4800600"/>
              <a:ext cx="3028187" cy="562737"/>
              <a:chOff x="5588000" y="4800600"/>
              <a:chExt cx="3028187" cy="562737"/>
            </a:xfrm>
          </p:grpSpPr>
          <p:pic>
            <p:nvPicPr>
              <p:cNvPr id="92050" name="image 205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608447" y="4807966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92051" name="image 2051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5608447" y="4809871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92052" name="image 205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5588000" y="4800600"/>
                <a:ext cx="1168400" cy="558800"/>
              </a:xfrm>
              <a:prstGeom prst="rect">
                <a:avLst/>
              </a:prstGeom>
            </p:spPr>
          </p:pic>
        </p:grpSp>
        <p:grpSp>
          <p:nvGrpSpPr>
            <p:cNvPr id="2053" name="组合 2053"/>
            <p:cNvGrpSpPr/>
            <p:nvPr/>
          </p:nvGrpSpPr>
          <p:grpSpPr>
            <a:xfrm>
              <a:off x="4916424" y="4872608"/>
              <a:ext cx="943229" cy="593725"/>
              <a:chOff x="4916424" y="4872608"/>
              <a:chExt cx="943229" cy="593725"/>
            </a:xfrm>
          </p:grpSpPr>
          <p:pic>
            <p:nvPicPr>
              <p:cNvPr id="92054" name="image 205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916424" y="4872608"/>
                <a:ext cx="943229" cy="555371"/>
              </a:xfrm>
              <a:prstGeom prst="rect">
                <a:avLst/>
              </a:prstGeom>
            </p:spPr>
          </p:pic>
          <p:sp>
            <p:nvSpPr>
              <p:cNvPr id="2055" name="Object 2055"/>
              <p:cNvSpPr txBox="1"/>
              <p:nvPr/>
            </p:nvSpPr>
            <p:spPr>
              <a:xfrm>
                <a:off x="5105273" y="4912613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5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pic>
          <p:nvPicPr>
            <p:cNvPr id="92056" name="image 205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717032" y="4649470"/>
              <a:ext cx="1394206" cy="235965"/>
            </a:xfrm>
            <a:prstGeom prst="rect">
              <a:avLst/>
            </a:prstGeom>
          </p:spPr>
        </p:pic>
        <p:grpSp>
          <p:nvGrpSpPr>
            <p:cNvPr id="2057" name="组合 2057"/>
            <p:cNvGrpSpPr/>
            <p:nvPr/>
          </p:nvGrpSpPr>
          <p:grpSpPr>
            <a:xfrm>
              <a:off x="5910961" y="4955539"/>
              <a:ext cx="1749425" cy="425450"/>
              <a:chOff x="5910961" y="4955539"/>
              <a:chExt cx="1749425" cy="425450"/>
            </a:xfrm>
          </p:grpSpPr>
          <p:sp>
            <p:nvSpPr>
              <p:cNvPr id="2058" name="Object 2058"/>
              <p:cNvSpPr txBox="1"/>
              <p:nvPr/>
            </p:nvSpPr>
            <p:spPr>
              <a:xfrm>
                <a:off x="5910961" y="4955539"/>
                <a:ext cx="1749425" cy="42545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状态转换图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92059" name="image 2059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7229221" y="5007991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2061" name="组合 2061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2062" name="image 206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2063" name="image 2063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2064" name="组合 2064"/>
          <p:cNvGrpSpPr/>
          <p:nvPr/>
        </p:nvGrpSpPr>
        <p:grpSpPr>
          <a:xfrm>
            <a:off x="227075" y="177164"/>
            <a:ext cx="11802746" cy="679451"/>
            <a:chOff x="227075" y="177164"/>
            <a:chExt cx="11802746" cy="679451"/>
          </a:xfrm>
        </p:grpSpPr>
        <p:pic>
          <p:nvPicPr>
            <p:cNvPr id="92065" name="image 2065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 rot="10800000">
              <a:off x="11660124" y="177164"/>
              <a:ext cx="369697" cy="250825"/>
            </a:xfrm>
            <a:prstGeom prst="rect">
              <a:avLst/>
            </a:prstGeom>
          </p:spPr>
        </p:pic>
        <p:sp>
          <p:nvSpPr>
            <p:cNvPr id="2066" name="Object 2066"/>
            <p:cNvSpPr txBox="1"/>
            <p:nvPr/>
          </p:nvSpPr>
          <p:spPr>
            <a:xfrm>
              <a:off x="227075" y="177165"/>
              <a:ext cx="1676400" cy="67945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8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8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600"/>
            </a:p>
            <a:p>
              <a:pPr algn="l">
                <a:lnSpc>
                  <a:spcPct val="130000"/>
                </a:lnSpc>
              </a:pPr>
              <a:r>
                <a:rPr lang="zh-CN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sz="600" b="0" i="0" spc="3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sz="600" b="0" i="0" spc="3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pSp>
        <p:nvGrpSpPr>
          <p:cNvPr id="2" name="组合 209"/>
          <p:cNvGrpSpPr/>
          <p:nvPr/>
        </p:nvGrpSpPr>
        <p:grpSpPr>
          <a:xfrm>
            <a:off x="7794498" y="587629"/>
            <a:ext cx="3699764" cy="804799"/>
            <a:chOff x="6565773" y="1367409"/>
            <a:chExt cx="3699764" cy="804799"/>
          </a:xfrm>
        </p:grpSpPr>
        <p:grpSp>
          <p:nvGrpSpPr>
            <p:cNvPr id="3" name="组合 2010"/>
            <p:cNvGrpSpPr/>
            <p:nvPr/>
          </p:nvGrpSpPr>
          <p:grpSpPr>
            <a:xfrm>
              <a:off x="6565773" y="1590548"/>
              <a:ext cx="943229" cy="581660"/>
              <a:chOff x="6565773" y="1590548"/>
              <a:chExt cx="943229" cy="581660"/>
            </a:xfrm>
          </p:grpSpPr>
          <p:pic>
            <p:nvPicPr>
              <p:cNvPr id="4" name="image 2011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565773" y="1590548"/>
                <a:ext cx="943229" cy="555371"/>
              </a:xfrm>
              <a:prstGeom prst="rect">
                <a:avLst/>
              </a:prstGeom>
            </p:spPr>
          </p:pic>
          <p:sp>
            <p:nvSpPr>
              <p:cNvPr id="5" name="Object 2012"/>
              <p:cNvSpPr txBox="1"/>
              <p:nvPr/>
            </p:nvSpPr>
            <p:spPr>
              <a:xfrm>
                <a:off x="6586093" y="1618488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01</a:t>
                </a:r>
                <a:endParaRPr lang="zh-CN" altLang="en-US" sz="3600"/>
              </a:p>
            </p:txBody>
          </p:sp>
        </p:grpSp>
        <p:grpSp>
          <p:nvGrpSpPr>
            <p:cNvPr id="6" name="组合 2013"/>
            <p:cNvGrpSpPr/>
            <p:nvPr/>
          </p:nvGrpSpPr>
          <p:grpSpPr>
            <a:xfrm>
              <a:off x="7239000" y="1524000"/>
              <a:ext cx="3026537" cy="558800"/>
              <a:chOff x="7239000" y="1524000"/>
              <a:chExt cx="3026537" cy="558800"/>
            </a:xfrm>
          </p:grpSpPr>
          <p:pic>
            <p:nvPicPr>
              <p:cNvPr id="7" name="image 2014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7257796" y="1525778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8" name="image 2015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7257796" y="1527683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9" name="image 201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7239000" y="1524000"/>
                <a:ext cx="1168400" cy="558800"/>
              </a:xfrm>
              <a:prstGeom prst="rect">
                <a:avLst/>
              </a:prstGeom>
            </p:spPr>
          </p:pic>
        </p:grpSp>
        <p:pic>
          <p:nvPicPr>
            <p:cNvPr id="10" name="image 20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366381" y="1367409"/>
              <a:ext cx="1394206" cy="235965"/>
            </a:xfrm>
            <a:prstGeom prst="rect">
              <a:avLst/>
            </a:prstGeom>
          </p:spPr>
        </p:pic>
        <p:grpSp>
          <p:nvGrpSpPr>
            <p:cNvPr id="11" name="组合 2018"/>
            <p:cNvGrpSpPr/>
            <p:nvPr/>
          </p:nvGrpSpPr>
          <p:grpSpPr>
            <a:xfrm>
              <a:off x="7560309" y="1660652"/>
              <a:ext cx="1587500" cy="368935"/>
              <a:chOff x="7560309" y="1660652"/>
              <a:chExt cx="1587500" cy="368935"/>
            </a:xfrm>
          </p:grpSpPr>
          <p:sp>
            <p:nvSpPr>
              <p:cNvPr id="12" name="Object 2019"/>
              <p:cNvSpPr txBox="1"/>
              <p:nvPr/>
            </p:nvSpPr>
            <p:spPr>
              <a:xfrm>
                <a:off x="7560309" y="1660652"/>
                <a:ext cx="1587500" cy="36893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设计目标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13" name="image 2020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8878569" y="1725930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14" name="组合 2048"/>
          <p:cNvGrpSpPr/>
          <p:nvPr/>
        </p:nvGrpSpPr>
        <p:grpSpPr>
          <a:xfrm>
            <a:off x="6419087" y="4594860"/>
            <a:ext cx="3699510" cy="816863"/>
            <a:chOff x="4916424" y="4649470"/>
            <a:chExt cx="3699763" cy="816863"/>
          </a:xfrm>
        </p:grpSpPr>
        <p:grpSp>
          <p:nvGrpSpPr>
            <p:cNvPr id="15" name="组合 2049"/>
            <p:cNvGrpSpPr/>
            <p:nvPr/>
          </p:nvGrpSpPr>
          <p:grpSpPr>
            <a:xfrm>
              <a:off x="5588000" y="4800600"/>
              <a:ext cx="3028187" cy="562737"/>
              <a:chOff x="5588000" y="4800600"/>
              <a:chExt cx="3028187" cy="562737"/>
            </a:xfrm>
          </p:grpSpPr>
          <p:pic>
            <p:nvPicPr>
              <p:cNvPr id="16" name="image 205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608447" y="4807966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17" name="image 2051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5608447" y="4809871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18" name="image 205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5588000" y="4800600"/>
                <a:ext cx="1168400" cy="558800"/>
              </a:xfrm>
              <a:prstGeom prst="rect">
                <a:avLst/>
              </a:prstGeom>
            </p:spPr>
          </p:pic>
        </p:grpSp>
        <p:grpSp>
          <p:nvGrpSpPr>
            <p:cNvPr id="19" name="组合 2053"/>
            <p:cNvGrpSpPr/>
            <p:nvPr/>
          </p:nvGrpSpPr>
          <p:grpSpPr>
            <a:xfrm>
              <a:off x="4916424" y="4872608"/>
              <a:ext cx="943229" cy="593725"/>
              <a:chOff x="4916424" y="4872608"/>
              <a:chExt cx="943229" cy="593725"/>
            </a:xfrm>
          </p:grpSpPr>
          <p:pic>
            <p:nvPicPr>
              <p:cNvPr id="20" name="image 205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916424" y="4872608"/>
                <a:ext cx="943229" cy="555371"/>
              </a:xfrm>
              <a:prstGeom prst="rect">
                <a:avLst/>
              </a:prstGeom>
            </p:spPr>
          </p:pic>
          <p:sp>
            <p:nvSpPr>
              <p:cNvPr id="21" name="Object 2055"/>
              <p:cNvSpPr txBox="1"/>
              <p:nvPr/>
            </p:nvSpPr>
            <p:spPr>
              <a:xfrm>
                <a:off x="5105273" y="4912613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6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pic>
          <p:nvPicPr>
            <p:cNvPr id="22" name="image 205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717032" y="4649470"/>
              <a:ext cx="1394206" cy="235965"/>
            </a:xfrm>
            <a:prstGeom prst="rect">
              <a:avLst/>
            </a:prstGeom>
          </p:spPr>
        </p:pic>
        <p:grpSp>
          <p:nvGrpSpPr>
            <p:cNvPr id="23" name="组合 2057"/>
            <p:cNvGrpSpPr/>
            <p:nvPr/>
          </p:nvGrpSpPr>
          <p:grpSpPr>
            <a:xfrm>
              <a:off x="5910961" y="4955539"/>
              <a:ext cx="1749425" cy="425450"/>
              <a:chOff x="5910961" y="4955539"/>
              <a:chExt cx="1749425" cy="425450"/>
            </a:xfrm>
          </p:grpSpPr>
          <p:sp>
            <p:nvSpPr>
              <p:cNvPr id="24" name="Object 2058"/>
              <p:cNvSpPr txBox="1"/>
              <p:nvPr/>
            </p:nvSpPr>
            <p:spPr>
              <a:xfrm>
                <a:off x="5910961" y="4955539"/>
                <a:ext cx="1749425" cy="42545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p>
                <a:pPr algn="l">
                  <a:lnSpc>
                    <a:spcPct val="100000"/>
                  </a:lnSpc>
                </a:pP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数据库</a:t>
                </a:r>
                <a:r>
                  <a:rPr 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设计</a:t>
                </a:r>
                <a:endParaRPr lang="zh-CN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25" name="image 2059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7229221" y="5007991"/>
                <a:ext cx="188341" cy="188341"/>
              </a:xfrm>
              <a:prstGeom prst="rect">
                <a:avLst/>
              </a:prstGeom>
            </p:spPr>
          </p:pic>
        </p:grpSp>
      </p:grpSp>
      <p:grpSp>
        <p:nvGrpSpPr>
          <p:cNvPr id="26" name="组合 2048"/>
          <p:cNvGrpSpPr/>
          <p:nvPr/>
        </p:nvGrpSpPr>
        <p:grpSpPr>
          <a:xfrm>
            <a:off x="6165722" y="5365115"/>
            <a:ext cx="3699510" cy="816863"/>
            <a:chOff x="4916424" y="4649470"/>
            <a:chExt cx="3699763" cy="816863"/>
          </a:xfrm>
        </p:grpSpPr>
        <p:grpSp>
          <p:nvGrpSpPr>
            <p:cNvPr id="27" name="组合 2049"/>
            <p:cNvGrpSpPr/>
            <p:nvPr/>
          </p:nvGrpSpPr>
          <p:grpSpPr>
            <a:xfrm>
              <a:off x="5588000" y="4800600"/>
              <a:ext cx="3028187" cy="562737"/>
              <a:chOff x="5588000" y="4800600"/>
              <a:chExt cx="3028187" cy="562737"/>
            </a:xfrm>
          </p:grpSpPr>
          <p:pic>
            <p:nvPicPr>
              <p:cNvPr id="28" name="image 205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5608447" y="4807966"/>
                <a:ext cx="3007741" cy="555371"/>
              </a:xfrm>
              <a:prstGeom prst="rect">
                <a:avLst/>
              </a:prstGeom>
            </p:spPr>
          </p:pic>
          <p:pic>
            <p:nvPicPr>
              <p:cNvPr id="29" name="image 2051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5608447" y="4809871"/>
                <a:ext cx="2868168" cy="550672"/>
              </a:xfrm>
              <a:prstGeom prst="rect">
                <a:avLst/>
              </a:prstGeom>
            </p:spPr>
          </p:pic>
          <p:pic>
            <p:nvPicPr>
              <p:cNvPr id="30" name="image 2052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5588000" y="4800600"/>
                <a:ext cx="1168400" cy="558800"/>
              </a:xfrm>
              <a:prstGeom prst="rect">
                <a:avLst/>
              </a:prstGeom>
            </p:spPr>
          </p:pic>
        </p:grpSp>
        <p:grpSp>
          <p:nvGrpSpPr>
            <p:cNvPr id="31" name="组合 2053"/>
            <p:cNvGrpSpPr/>
            <p:nvPr/>
          </p:nvGrpSpPr>
          <p:grpSpPr>
            <a:xfrm>
              <a:off x="4916424" y="4872608"/>
              <a:ext cx="943229" cy="593725"/>
              <a:chOff x="4916424" y="4872608"/>
              <a:chExt cx="943229" cy="593725"/>
            </a:xfrm>
          </p:grpSpPr>
          <p:pic>
            <p:nvPicPr>
              <p:cNvPr id="32" name="image 205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4916424" y="4872608"/>
                <a:ext cx="943229" cy="555371"/>
              </a:xfrm>
              <a:prstGeom prst="rect">
                <a:avLst/>
              </a:prstGeom>
            </p:spPr>
          </p:pic>
          <p:sp>
            <p:nvSpPr>
              <p:cNvPr id="33" name="Object 2055"/>
              <p:cNvSpPr txBox="1"/>
              <p:nvPr/>
            </p:nvSpPr>
            <p:spPr>
              <a:xfrm>
                <a:off x="5105273" y="4912613"/>
                <a:ext cx="673100" cy="55372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p>
                <a:pPr algn="l">
                  <a:lnSpc>
                    <a:spcPct val="100000"/>
                  </a:lnSpc>
                </a:pPr>
                <a:r>
                  <a:rPr 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0</a:t>
                </a:r>
                <a:r>
                  <a:rPr lang="en-US" altLang="zh-CN" sz="3600" b="1" i="1" dirty="0" smtClean="0">
                    <a:solidFill>
                      <a:srgbClr val="2BF1FE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BarlowCondensed-Medium"/>
                    <a:ea typeface="BarlowCondensed-Medium"/>
                  </a:rPr>
                  <a:t>7</a:t>
                </a:r>
                <a:endParaRPr lang="en-US" altLang="zh-CN" sz="3600" b="1" i="1" dirty="0" smtClean="0">
                  <a:solidFill>
                    <a:srgbClr val="2BF1FE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Medium"/>
                  <a:ea typeface="BarlowCondensed-Medium"/>
                </a:endParaRPr>
              </a:p>
            </p:txBody>
          </p:sp>
        </p:grpSp>
        <p:pic>
          <p:nvPicPr>
            <p:cNvPr id="34" name="image 205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5717032" y="4649470"/>
              <a:ext cx="1394206" cy="235965"/>
            </a:xfrm>
            <a:prstGeom prst="rect">
              <a:avLst/>
            </a:prstGeom>
          </p:spPr>
        </p:pic>
        <p:grpSp>
          <p:nvGrpSpPr>
            <p:cNvPr id="35" name="组合 2057"/>
            <p:cNvGrpSpPr/>
            <p:nvPr/>
          </p:nvGrpSpPr>
          <p:grpSpPr>
            <a:xfrm>
              <a:off x="5910961" y="4955539"/>
              <a:ext cx="1749425" cy="425450"/>
              <a:chOff x="5910961" y="4955539"/>
              <a:chExt cx="1749425" cy="425450"/>
            </a:xfrm>
          </p:grpSpPr>
          <p:sp>
            <p:nvSpPr>
              <p:cNvPr id="36" name="Object 2058"/>
              <p:cNvSpPr txBox="1"/>
              <p:nvPr/>
            </p:nvSpPr>
            <p:spPr>
              <a:xfrm>
                <a:off x="5910961" y="4955539"/>
                <a:ext cx="1749425" cy="42545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p>
                <a:pPr algn="l">
                  <a:lnSpc>
                    <a:spcPct val="100000"/>
                  </a:lnSpc>
                </a:pPr>
                <a:r>
                  <a:rPr lang="en-US" altLang="zh-CN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Web</a:t>
                </a:r>
                <a:r>
                  <a:rPr lang="zh-CN" altLang="en-US" sz="2400" b="0" i="1" spc="200" dirty="0" smtClean="0">
                    <a:solidFill>
                      <a:srgbClr val="FFFFFF"/>
                    </a:solidFill>
                    <a:effectLst>
                      <a:outerShdw blurRad="127000" algn="ctr" rotWithShape="0">
                        <a:srgbClr val="00A0FF">
                          <a:alpha val="75000"/>
                        </a:srgbClr>
                      </a:outerShdw>
                    </a:effectLst>
                    <a:latin typeface="方正大标宋简体" panose="02000000000000000000" charset="-122"/>
                    <a:ea typeface="方正大标宋简体" panose="02000000000000000000" charset="-122"/>
                  </a:rPr>
                  <a:t>展示</a:t>
                </a:r>
                <a:endParaRPr lang="zh-CN" altLang="en-US" sz="2400" b="0" i="1" spc="2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endParaRPr>
              </a:p>
            </p:txBody>
          </p:sp>
          <p:pic>
            <p:nvPicPr>
              <p:cNvPr id="37" name="image 2059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7229221" y="5007991"/>
                <a:ext cx="188341" cy="1883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一嗨租车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2" name="图片 39" descr="ba1f0296887724b1a3e4e7ea58897e77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695" y="19399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443470" y="1447800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门店选择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42" descr="93de1c89df8a9c3002579b546a162796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6455" y="19399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9762490" y="1463675"/>
            <a:ext cx="1731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门店详情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9" name="图片 44" descr="5fb4f3181edc96a278610072245d4ea1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3195" y="19399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250815" y="1489075"/>
            <a:ext cx="177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城市选择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一嗨租车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5" name="图片 41" descr="e3f8a2d2f355d470a045a24b55a8a4cc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480" y="18510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9926955" y="1376680"/>
            <a:ext cx="1732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订单确认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8" name="图片 43" descr="6046223079b91c3f50d7a93bcef43885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025" y="18510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555615" y="1341755"/>
            <a:ext cx="1243965" cy="347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车型选择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40" descr="d4f5a114ff4fb171231023f184f7e034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5550" y="1851025"/>
            <a:ext cx="179514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7575550" y="143002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租赁时间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022" name="Object 3022"/>
          <p:cNvSpPr txBox="1"/>
          <p:nvPr/>
        </p:nvSpPr>
        <p:spPr>
          <a:xfrm>
            <a:off x="2838450" y="1869440"/>
            <a:ext cx="6672580" cy="22574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租车系统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功能需求分析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</p:txBody>
      </p: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2112645" y="852805"/>
            <a:ext cx="7966075" cy="1305560"/>
            <a:chOff x="1441704" y="1576831"/>
            <a:chExt cx="7965404" cy="262890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576831"/>
              <a:ext cx="7965404" cy="262890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用户管理</a:t>
              </a: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模块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112645" y="2596515"/>
            <a:ext cx="7966710" cy="1847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zh-CN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     </a:t>
            </a:r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用户管理模块主要负责</a:t>
            </a:r>
            <a:r>
              <a:rPr lang="zh-CN" altLang="en-US" sz="20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用户全生命周期的管理</a:t>
            </a:r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，包括用户注册、身份认证、登录授权、信息管理等功能。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</a:t>
            </a:r>
            <a:r>
              <a:rPr lang="en-US" altLang="zh-CN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    </a:t>
            </a:r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系统采用</a:t>
            </a:r>
            <a:r>
              <a:rPr lang="zh-CN" altLang="en-US" sz="20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手机号作为唯一标识</a:t>
            </a:r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，要求用户完成实名认证和驾驶证认证后才能使用租车服务。用户可以在个人中心查看订单记录、管理个人信息、查询信用积分等。</a:t>
            </a:r>
            <a:endParaRPr lang="zh-CN" alt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184910" y="999490"/>
            <a:ext cx="9822180" cy="1347470"/>
            <a:chOff x="933607" y="1612391"/>
            <a:chExt cx="10467232" cy="2592451"/>
          </a:xfrm>
        </p:grpSpPr>
        <p:sp>
          <p:nvSpPr>
            <p:cNvPr id="4022" name="Object 4022"/>
            <p:cNvSpPr txBox="1"/>
            <p:nvPr/>
          </p:nvSpPr>
          <p:spPr>
            <a:xfrm>
              <a:off x="933607" y="1612391"/>
              <a:ext cx="10467232" cy="25142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车辆管理预订模块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410" y="2453005"/>
            <a:ext cx="8679815" cy="346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031240" y="533400"/>
            <a:ext cx="10129520" cy="1319530"/>
            <a:chOff x="558493" y="1612391"/>
            <a:chExt cx="10128667" cy="2592705"/>
          </a:xfrm>
        </p:grpSpPr>
        <p:sp>
          <p:nvSpPr>
            <p:cNvPr id="4022" name="Object 4022"/>
            <p:cNvSpPr txBox="1"/>
            <p:nvPr/>
          </p:nvSpPr>
          <p:spPr>
            <a:xfrm>
              <a:off x="558493" y="1612391"/>
              <a:ext cx="10128667" cy="259270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订单与支付模块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1031875" y="1852930"/>
            <a:ext cx="3900805" cy="3954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1.  </a:t>
            </a:r>
            <a:r>
              <a:rPr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订单处理流程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用户提交预订信息后生成订单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系统锁定车辆资源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用户完成支付后订单确认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支持订单修改和取消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2.</a:t>
            </a:r>
            <a:r>
              <a:rPr lang="zh-CN" alt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支付方式与费用说明</a:t>
            </a:r>
            <a:endParaRPr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3.  支持的支付方式：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支付宝支付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微信支付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银行卡支付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   - 平台余额支付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480" y="2844165"/>
            <a:ext cx="7052310" cy="1835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591945" y="691515"/>
            <a:ext cx="9008110" cy="1319530"/>
            <a:chOff x="596590" y="1612391"/>
            <a:chExt cx="9007352" cy="2592705"/>
          </a:xfrm>
        </p:grpSpPr>
        <p:sp>
          <p:nvSpPr>
            <p:cNvPr id="4022" name="Object 4022"/>
            <p:cNvSpPr txBox="1"/>
            <p:nvPr/>
          </p:nvSpPr>
          <p:spPr>
            <a:xfrm>
              <a:off x="596590" y="1612391"/>
              <a:ext cx="9007352" cy="259270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安全保障体系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2574925" y="1971040"/>
            <a:ext cx="7042150" cy="1457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sz="16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租车安全保障措施：</a:t>
            </a:r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16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1. 身份认证：实名认证、人脸识别、驾驶证验证等多重身份验证机制。</a:t>
            </a:r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16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2. 保险服务：提供基础保险和可选的附加保险服务。</a:t>
            </a:r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r>
              <a:rPr sz="1600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3. 紧急救援：提供24小时道路救援和事故处理服务。</a:t>
            </a:r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  <a:p>
            <a:pPr algn="just"/>
            <a:endParaRPr sz="1600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50" y="3187065"/>
            <a:ext cx="11049000" cy="237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1" name="image 7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02" name="组合 702"/>
          <p:cNvGrpSpPr/>
          <p:nvPr/>
        </p:nvGrpSpPr>
        <p:grpSpPr>
          <a:xfrm>
            <a:off x="2032762" y="3365500"/>
            <a:ext cx="8198358" cy="1625600"/>
            <a:chOff x="2032762" y="3365500"/>
            <a:chExt cx="8198358" cy="1625600"/>
          </a:xfrm>
        </p:grpSpPr>
        <p:grpSp>
          <p:nvGrpSpPr>
            <p:cNvPr id="703" name="组合 703"/>
            <p:cNvGrpSpPr/>
            <p:nvPr/>
          </p:nvGrpSpPr>
          <p:grpSpPr>
            <a:xfrm>
              <a:off x="5207000" y="3365500"/>
              <a:ext cx="1625600" cy="1625600"/>
              <a:chOff x="5207000" y="3365500"/>
              <a:chExt cx="1625600" cy="1625600"/>
            </a:xfrm>
          </p:grpSpPr>
          <p:pic>
            <p:nvPicPr>
              <p:cNvPr id="9704" name="image 7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575300" y="3619500"/>
                <a:ext cx="1168400" cy="1054100"/>
              </a:xfrm>
              <a:prstGeom prst="rect">
                <a:avLst/>
              </a:prstGeom>
            </p:spPr>
          </p:pic>
          <p:pic>
            <p:nvPicPr>
              <p:cNvPr id="9705" name="image 7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207000" y="3365500"/>
                <a:ext cx="1625600" cy="1625600"/>
              </a:xfrm>
              <a:prstGeom prst="rect">
                <a:avLst/>
              </a:prstGeom>
            </p:spPr>
          </p:pic>
        </p:grpSp>
        <p:grpSp>
          <p:nvGrpSpPr>
            <p:cNvPr id="706" name="组合 706"/>
            <p:cNvGrpSpPr/>
            <p:nvPr/>
          </p:nvGrpSpPr>
          <p:grpSpPr>
            <a:xfrm>
              <a:off x="2032762" y="3762629"/>
              <a:ext cx="8198358" cy="715137"/>
              <a:chOff x="2032762" y="3762629"/>
              <a:chExt cx="8198358" cy="715137"/>
            </a:xfrm>
          </p:grpSpPr>
          <p:grpSp>
            <p:nvGrpSpPr>
              <p:cNvPr id="707" name="组合 7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708" name="image 7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709" name="image 7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7010" name="image 7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2" cy="78866"/>
              </a:xfrm>
              <a:prstGeom prst="rect">
                <a:avLst/>
              </a:prstGeom>
            </p:spPr>
          </p:pic>
          <p:pic>
            <p:nvPicPr>
              <p:cNvPr id="97011" name="image 7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2" cy="78866"/>
              </a:xfrm>
              <a:prstGeom prst="rect">
                <a:avLst/>
              </a:prstGeom>
            </p:spPr>
          </p:pic>
          <p:grpSp>
            <p:nvGrpSpPr>
              <p:cNvPr id="7012" name="组合 7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7013" name="image 7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7014" name="image 7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7015" name="组合 7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7016" name="image 7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7017" name="image 7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7018" name="组合 7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7019" name="image 7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7020" name="image 7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022" name="Object 7022"/>
          <p:cNvSpPr txBox="1"/>
          <p:nvPr/>
        </p:nvSpPr>
        <p:spPr>
          <a:xfrm>
            <a:off x="3498850" y="1918970"/>
            <a:ext cx="5617210" cy="20313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系统</a:t>
            </a: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租车还车数据流图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</p:txBody>
      </p:sp>
      <p:sp>
        <p:nvSpPr>
          <p:cNvPr id="7024" name="Object 7024"/>
          <p:cNvSpPr txBox="1"/>
          <p:nvPr/>
        </p:nvSpPr>
        <p:spPr>
          <a:xfrm>
            <a:off x="4644136" y="1110361"/>
            <a:ext cx="3086100" cy="708025"/>
          </a:xfrm>
          <a:prstGeom prst="rect">
            <a:avLst/>
          </a:prstGeom>
        </p:spPr>
        <p:txBody>
          <a:bodyPr vert="horz" wrap="square" lIns="0" tIns="46800" rIns="0" bIns="4680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rPr>
              <a:t>Part 0</a:t>
            </a:r>
            <a:r>
              <a: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rPr>
              <a:t>3</a:t>
            </a:r>
            <a:r>
              <a:rPr 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rPr>
              <a:t> </a:t>
            </a:r>
            <a:endParaRPr lang="zh-CN" altLang="en-US" sz="4000"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grpSp>
        <p:nvGrpSpPr>
          <p:cNvPr id="7025" name="组合 7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7026" name="image 7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7027" name="image 7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7028" name="组合 7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7029" name="image 7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7030" name="Object 7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G软件工程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7033" name="Object 7033"/>
          <p:cNvSpPr txBox="1"/>
          <p:nvPr/>
        </p:nvSpPr>
        <p:spPr>
          <a:xfrm>
            <a:off x="4528820" y="4724400"/>
            <a:ext cx="31877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image 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014" name="组合 6014"/>
          <p:cNvGrpSpPr/>
          <p:nvPr/>
        </p:nvGrpSpPr>
        <p:grpSpPr>
          <a:xfrm>
            <a:off x="-723900" y="5600700"/>
            <a:ext cx="1930400" cy="1930400"/>
            <a:chOff x="-723900" y="5600700"/>
            <a:chExt cx="1930400" cy="1930400"/>
          </a:xfrm>
        </p:grpSpPr>
        <p:pic>
          <p:nvPicPr>
            <p:cNvPr id="96015" name="image 6015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-546100" y="6273800"/>
              <a:ext cx="1244600" cy="927100"/>
            </a:xfrm>
            <a:prstGeom prst="rect">
              <a:avLst/>
            </a:prstGeom>
          </p:spPr>
        </p:pic>
        <p:pic>
          <p:nvPicPr>
            <p:cNvPr id="96016" name="image 601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-723900" y="5600700"/>
              <a:ext cx="1930400" cy="1930400"/>
            </a:xfrm>
            <a:prstGeom prst="rect">
              <a:avLst/>
            </a:prstGeom>
          </p:spPr>
        </p:pic>
      </p:grpSp>
      <p:pic>
        <p:nvPicPr>
          <p:cNvPr id="96026" name="image 60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32600" y="2425700"/>
            <a:ext cx="1625600" cy="1689100"/>
          </a:xfrm>
          <a:prstGeom prst="rect">
            <a:avLst/>
          </a:prstGeom>
        </p:spPr>
      </p:pic>
      <p:grpSp>
        <p:nvGrpSpPr>
          <p:cNvPr id="6045" name="组合 604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6046" name="image 604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6047" name="image 604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6048" name="组合 604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6049" name="image 604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6050" name="Object 605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pSp>
        <p:nvGrpSpPr>
          <p:cNvPr id="6056" name="组合 6056"/>
          <p:cNvGrpSpPr/>
          <p:nvPr/>
        </p:nvGrpSpPr>
        <p:grpSpPr>
          <a:xfrm rot="0">
            <a:off x="956310" y="1057275"/>
            <a:ext cx="2980055" cy="4339610"/>
            <a:chOff x="1505203" y="323864"/>
            <a:chExt cx="2979800" cy="4339981"/>
          </a:xfrm>
        </p:grpSpPr>
        <p:sp>
          <p:nvSpPr>
            <p:cNvPr id="6057" name="Object 6057"/>
            <p:cNvSpPr txBox="1"/>
            <p:nvPr/>
          </p:nvSpPr>
          <p:spPr>
            <a:xfrm>
              <a:off x="1505203" y="323864"/>
              <a:ext cx="2979800" cy="406307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租车数据流图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6058" name="image 605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  <p:sp>
          <p:nvSpPr>
            <p:cNvPr id="6059" name="Object 6059"/>
            <p:cNvSpPr txBox="1"/>
            <p:nvPr/>
          </p:nvSpPr>
          <p:spPr>
            <a:xfrm>
              <a:off x="1851883" y="4386961"/>
              <a:ext cx="2260600" cy="27688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800" b="0" i="1" spc="1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Bold"/>
                  <a:ea typeface="BarlowCondensed-Bold"/>
                </a:rPr>
                <a:t>汽车租赁</a:t>
              </a:r>
              <a:r>
                <a:rPr lang="zh-CN" sz="1800" b="0" i="1" spc="1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Bold"/>
                  <a:ea typeface="BarlowCondensed-Bold"/>
                </a:rPr>
                <a:t>平台</a:t>
              </a:r>
              <a:endParaRPr lang="zh-CN" sz="1800" b="0" i="1" spc="1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BarlowCondensed-Bold"/>
                <a:ea typeface="BarlowCondensed-Bold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6730" y="1637665"/>
            <a:ext cx="7258050" cy="346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image 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014" name="组合 6014"/>
          <p:cNvGrpSpPr/>
          <p:nvPr/>
        </p:nvGrpSpPr>
        <p:grpSpPr>
          <a:xfrm>
            <a:off x="-723900" y="5600700"/>
            <a:ext cx="1930400" cy="1930400"/>
            <a:chOff x="-723900" y="5600700"/>
            <a:chExt cx="1930400" cy="1930400"/>
          </a:xfrm>
        </p:grpSpPr>
        <p:pic>
          <p:nvPicPr>
            <p:cNvPr id="96015" name="image 6015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-546100" y="6273800"/>
              <a:ext cx="1244600" cy="927100"/>
            </a:xfrm>
            <a:prstGeom prst="rect">
              <a:avLst/>
            </a:prstGeom>
          </p:spPr>
        </p:pic>
        <p:pic>
          <p:nvPicPr>
            <p:cNvPr id="96016" name="image 601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-723900" y="5600700"/>
              <a:ext cx="1930400" cy="1930400"/>
            </a:xfrm>
            <a:prstGeom prst="rect">
              <a:avLst/>
            </a:prstGeom>
          </p:spPr>
        </p:pic>
      </p:grpSp>
      <p:pic>
        <p:nvPicPr>
          <p:cNvPr id="96026" name="image 60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32600" y="2425700"/>
            <a:ext cx="1625600" cy="1689100"/>
          </a:xfrm>
          <a:prstGeom prst="rect">
            <a:avLst/>
          </a:prstGeom>
        </p:spPr>
      </p:pic>
      <p:grpSp>
        <p:nvGrpSpPr>
          <p:cNvPr id="6045" name="组合 604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6046" name="image 604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6047" name="image 604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6048" name="组合 604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6049" name="image 604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6050" name="Object 605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pSp>
        <p:nvGrpSpPr>
          <p:cNvPr id="6056" name="组合 6056"/>
          <p:cNvGrpSpPr/>
          <p:nvPr/>
        </p:nvGrpSpPr>
        <p:grpSpPr>
          <a:xfrm rot="0">
            <a:off x="668020" y="1076325"/>
            <a:ext cx="3422650" cy="4339610"/>
            <a:chOff x="1149633" y="323864"/>
            <a:chExt cx="3422357" cy="4339981"/>
          </a:xfrm>
        </p:grpSpPr>
        <p:sp>
          <p:nvSpPr>
            <p:cNvPr id="6057" name="Object 6057"/>
            <p:cNvSpPr txBox="1"/>
            <p:nvPr/>
          </p:nvSpPr>
          <p:spPr>
            <a:xfrm>
              <a:off x="1149633" y="323864"/>
              <a:ext cx="3422357" cy="406307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还车数据流图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6058" name="image 605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  <p:sp>
          <p:nvSpPr>
            <p:cNvPr id="6059" name="Object 6059"/>
            <p:cNvSpPr txBox="1"/>
            <p:nvPr/>
          </p:nvSpPr>
          <p:spPr>
            <a:xfrm>
              <a:off x="1733783" y="4386961"/>
              <a:ext cx="2260600" cy="27688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1800" b="0" i="1" spc="1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Bold"/>
                  <a:ea typeface="BarlowCondensed-Bold"/>
                </a:rPr>
                <a:t>汽车租赁</a:t>
              </a:r>
              <a:r>
                <a:rPr lang="zh-CN" sz="1800" b="0" i="1" spc="1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BarlowCondensed-Bold"/>
                  <a:ea typeface="BarlowCondensed-Bold"/>
                </a:rPr>
                <a:t>平台</a:t>
              </a:r>
              <a:endParaRPr lang="zh-CN" sz="1800" b="0" i="1" spc="1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BarlowCondensed-Bold"/>
                <a:ea typeface="BarlowCondensed-Bold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355" y="852805"/>
            <a:ext cx="7555865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21" name="组合 3021"/>
          <p:cNvGrpSpPr/>
          <p:nvPr/>
        </p:nvGrpSpPr>
        <p:grpSpPr>
          <a:xfrm>
            <a:off x="2838450" y="1117981"/>
            <a:ext cx="6672580" cy="3008630"/>
            <a:chOff x="2838450" y="1117981"/>
            <a:chExt cx="6672580" cy="3008630"/>
          </a:xfrm>
        </p:grpSpPr>
        <p:sp>
          <p:nvSpPr>
            <p:cNvPr id="3022" name="Object 3022"/>
            <p:cNvSpPr txBox="1"/>
            <p:nvPr/>
          </p:nvSpPr>
          <p:spPr>
            <a:xfrm>
              <a:off x="2838450" y="1869186"/>
              <a:ext cx="6672580" cy="22574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设计</a:t>
              </a: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目标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3024" name="Object 3024"/>
            <p:cNvSpPr txBox="1"/>
            <p:nvPr/>
          </p:nvSpPr>
          <p:spPr>
            <a:xfrm>
              <a:off x="4412996" y="1117981"/>
              <a:ext cx="33147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1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01" name="image 12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02" name="组合 1202"/>
          <p:cNvGrpSpPr/>
          <p:nvPr/>
        </p:nvGrpSpPr>
        <p:grpSpPr>
          <a:xfrm>
            <a:off x="2032762" y="3352800"/>
            <a:ext cx="8198358" cy="1676400"/>
            <a:chOff x="2032762" y="3352800"/>
            <a:chExt cx="8198358" cy="1676400"/>
          </a:xfrm>
        </p:grpSpPr>
        <p:grpSp>
          <p:nvGrpSpPr>
            <p:cNvPr id="1203" name="组合 1203"/>
            <p:cNvGrpSpPr/>
            <p:nvPr/>
          </p:nvGrpSpPr>
          <p:grpSpPr>
            <a:xfrm>
              <a:off x="5092700" y="3352800"/>
              <a:ext cx="1790700" cy="1676400"/>
              <a:chOff x="5092700" y="3352800"/>
              <a:chExt cx="1790700" cy="1676400"/>
            </a:xfrm>
          </p:grpSpPr>
          <p:pic>
            <p:nvPicPr>
              <p:cNvPr id="91204" name="image 12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64200" y="3594100"/>
                <a:ext cx="1219200" cy="1066800"/>
              </a:xfrm>
              <a:prstGeom prst="rect">
                <a:avLst/>
              </a:prstGeom>
            </p:spPr>
          </p:pic>
          <p:pic>
            <p:nvPicPr>
              <p:cNvPr id="91205" name="image 12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092700" y="3352800"/>
                <a:ext cx="1689100" cy="1676400"/>
              </a:xfrm>
              <a:prstGeom prst="rect">
                <a:avLst/>
              </a:prstGeom>
            </p:spPr>
          </p:pic>
        </p:grpSp>
        <p:grpSp>
          <p:nvGrpSpPr>
            <p:cNvPr id="1206" name="组合 1206"/>
            <p:cNvGrpSpPr/>
            <p:nvPr/>
          </p:nvGrpSpPr>
          <p:grpSpPr>
            <a:xfrm>
              <a:off x="2032762" y="3762629"/>
              <a:ext cx="8198358" cy="715137"/>
              <a:chOff x="2032762" y="3762629"/>
              <a:chExt cx="8198358" cy="715137"/>
            </a:xfrm>
          </p:grpSpPr>
          <p:grpSp>
            <p:nvGrpSpPr>
              <p:cNvPr id="1207" name="组合 12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1208" name="image 12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209" name="image 12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12010" name="image 12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2" cy="78866"/>
              </a:xfrm>
              <a:prstGeom prst="rect">
                <a:avLst/>
              </a:prstGeom>
            </p:spPr>
          </p:pic>
          <p:pic>
            <p:nvPicPr>
              <p:cNvPr id="912011" name="image 12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2" cy="78866"/>
              </a:xfrm>
              <a:prstGeom prst="rect">
                <a:avLst/>
              </a:prstGeom>
            </p:spPr>
          </p:pic>
          <p:grpSp>
            <p:nvGrpSpPr>
              <p:cNvPr id="12012" name="组合 12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12013" name="image 12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2014" name="image 12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12015" name="组合 12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12016" name="image 12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2017" name="image 12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12018" name="组合 12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12019" name="image 12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2020" name="image 12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2021" name="组合 12021"/>
          <p:cNvGrpSpPr/>
          <p:nvPr/>
        </p:nvGrpSpPr>
        <p:grpSpPr>
          <a:xfrm>
            <a:off x="2600325" y="1120521"/>
            <a:ext cx="6990715" cy="2766695"/>
            <a:chOff x="2600325" y="1120521"/>
            <a:chExt cx="6990715" cy="2766695"/>
          </a:xfrm>
        </p:grpSpPr>
        <p:sp>
          <p:nvSpPr>
            <p:cNvPr id="12022" name="Object 12022"/>
            <p:cNvSpPr txBox="1"/>
            <p:nvPr/>
          </p:nvSpPr>
          <p:spPr>
            <a:xfrm>
              <a:off x="2600325" y="1855851"/>
              <a:ext cx="6990715" cy="203136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系统数据字典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定义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12024" name="Object 12024"/>
            <p:cNvSpPr txBox="1"/>
            <p:nvPr/>
          </p:nvSpPr>
          <p:spPr>
            <a:xfrm>
              <a:off x="4491990" y="1120521"/>
              <a:ext cx="33909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4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12025" name="组合 12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12026" name="image 12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12027" name="image 12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12028" name="组合 12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12029" name="image 12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12030" name="Object 12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12033" name="Object 12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1"/>
              <a:ext cx="369697" cy="250825"/>
            </a:xfrm>
            <a:prstGeom prst="rect">
              <a:avLst/>
            </a:prstGeom>
          </p:spPr>
        </p:pic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1"/>
              <a:ext cx="369697" cy="250825"/>
            </a:xfrm>
            <a:prstGeom prst="rect">
              <a:avLst/>
            </a:prstGeom>
          </p:spPr>
        </p:pic>
      </p:grpSp>
      <p:pic>
        <p:nvPicPr>
          <p:cNvPr id="99042" name="image 90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3338" y="4145407"/>
            <a:ext cx="410337" cy="90805"/>
          </a:xfrm>
          <a:prstGeom prst="rect">
            <a:avLst/>
          </a:prstGeom>
        </p:spPr>
      </p:pic>
      <p:pic>
        <p:nvPicPr>
          <p:cNvPr id="99043" name="image 90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5806" y="4149090"/>
            <a:ext cx="410337" cy="90805"/>
          </a:xfrm>
          <a:prstGeom prst="rect">
            <a:avLst/>
          </a:prstGeom>
        </p:spPr>
      </p:pic>
      <p:grpSp>
        <p:nvGrpSpPr>
          <p:cNvPr id="9076" name="组合 9076"/>
          <p:cNvGrpSpPr/>
          <p:nvPr/>
        </p:nvGrpSpPr>
        <p:grpSpPr>
          <a:xfrm>
            <a:off x="2170811" y="655828"/>
            <a:ext cx="7989570" cy="1004570"/>
            <a:chOff x="2170811" y="655828"/>
            <a:chExt cx="7989570" cy="1004570"/>
          </a:xfrm>
        </p:grpSpPr>
        <p:sp>
          <p:nvSpPr>
            <p:cNvPr id="9077" name="Object 9077"/>
            <p:cNvSpPr txBox="1"/>
            <p:nvPr/>
          </p:nvSpPr>
          <p:spPr>
            <a:xfrm>
              <a:off x="3687825" y="655828"/>
              <a:ext cx="4876800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数据字典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9078" name="image 907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9079" name="image 90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9084" name="组合 908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9085" name="image 908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9086" name="Object 908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aphicFrame>
        <p:nvGraphicFramePr>
          <p:cNvPr id="2" name="表格 1"/>
          <p:cNvGraphicFramePr/>
          <p:nvPr/>
        </p:nvGraphicFramePr>
        <p:xfrm>
          <a:off x="558483" y="1756410"/>
          <a:ext cx="5273992" cy="788670"/>
        </p:xfrm>
        <a:graphic>
          <a:graphicData uri="http://schemas.openxmlformats.org/drawingml/2006/table">
            <a:tbl>
              <a:tblPr/>
              <a:tblGrid>
                <a:gridCol w="567055"/>
                <a:gridCol w="4706937"/>
              </a:tblGrid>
              <a:tr h="2019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用户基本信息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保存用户的基本信息，用于系统识别和验证。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用户信息 = 用户ID + 用户名 + 密码 + 联系方式 + 注册时间 + 手机号 (MBPhone) + 是否实名认证（0：否，1：是）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395720" y="1756410"/>
          <a:ext cx="5270500" cy="0"/>
        </p:xfrm>
        <a:graphic>
          <a:graphicData uri="http://schemas.openxmlformats.org/drawingml/2006/table">
            <a:tbl>
              <a:tblPr/>
              <a:tblGrid>
                <a:gridCol w="554038"/>
                <a:gridCol w="4716462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租车信息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记录用户选择的车辆详情，包括车辆类型、租赁价格和租赁时长等信息。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租车信息 = 车辆ID + 车辆类型 + 租赁单价 + 租赁时长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58483" y="2920365"/>
          <a:ext cx="5273675" cy="0"/>
        </p:xfrm>
        <a:graphic>
          <a:graphicData uri="http://schemas.openxmlformats.org/drawingml/2006/table">
            <a:tbl>
              <a:tblPr/>
              <a:tblGrid>
                <a:gridCol w="565150"/>
                <a:gridCol w="47085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订单信息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包含用户创建的订单的详细信息，是整个租赁过程的核心数据。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订单信息 = 订单ID + 用户ID + 车辆信息 + 租赁时间（开始时间 + 结束时间）+ 订单状态 + 支付状态 + 支付ID + 保险ID + 总价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6385878" y="2920365"/>
          <a:ext cx="5273675" cy="0"/>
        </p:xfrm>
        <a:graphic>
          <a:graphicData uri="http://schemas.openxmlformats.org/drawingml/2006/table">
            <a:tbl>
              <a:tblPr/>
              <a:tblGrid>
                <a:gridCol w="554038"/>
                <a:gridCol w="4719637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支付信息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包含订单支付的相关信息，如支付金额、支付时间和支付状态。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支付信息 = 支付ID + 订单ID + 支付金额 + 支付时间 + 支付状态（待支付、已支付）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558483" y="4084320"/>
          <a:ext cx="5273675" cy="0"/>
        </p:xfrm>
        <a:graphic>
          <a:graphicData uri="http://schemas.openxmlformats.org/drawingml/2006/table">
            <a:tbl>
              <a:tblPr/>
              <a:tblGrid>
                <a:gridCol w="554038"/>
                <a:gridCol w="4719637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存储所有可供租赁的车辆信息，包括车辆品牌、型号、租赁价格等。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车辆信息 = 车辆ID + 车辆品牌 + 型号 + 车龄 + 车牌号 + 租赁单价 + 所属网点ID + 是否可租赁（0：不可租，1：可租）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6385878" y="4084320"/>
          <a:ext cx="5273675" cy="0"/>
        </p:xfrm>
        <a:graphic>
          <a:graphicData uri="http://schemas.openxmlformats.org/drawingml/2006/table">
            <a:tbl>
              <a:tblPr/>
              <a:tblGrid>
                <a:gridCol w="547688"/>
                <a:gridCol w="4725987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用户权限信息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存储所有系统注册用户的权限信息，定义不同角色对系统各功能的访问权限。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用户权限信息 = 用户ID + 角色 + 权限（如管理员、普通用户）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558483" y="5311775"/>
          <a:ext cx="5273675" cy="0"/>
        </p:xfrm>
        <a:graphic>
          <a:graphicData uri="http://schemas.openxmlformats.org/drawingml/2006/table">
            <a:tbl>
              <a:tblPr/>
              <a:tblGrid>
                <a:gridCol w="565150"/>
                <a:gridCol w="47085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租车网点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记录租车网点的位置信息和可供车辆数量，帮助用户选择合适的取车和还车地点。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租车网点 = 网点ID + 网点位置 + 可租车辆数量（统计值）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6385878" y="5248275"/>
          <a:ext cx="5273675" cy="266700"/>
        </p:xfrm>
        <a:graphic>
          <a:graphicData uri="http://schemas.openxmlformats.org/drawingml/2006/table">
            <a:tbl>
              <a:tblPr/>
              <a:tblGrid>
                <a:gridCol w="571500"/>
                <a:gridCol w="4702175"/>
              </a:tblGrid>
              <a:tr h="266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车辆类型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不同类别的车辆信息，如轿车、SUV、MPV等，帮助用户根据需求选择合适的车型。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车辆类型 = 类型ID + 车辆类别名称 + 描述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1"/>
              <a:ext cx="369697" cy="250825"/>
            </a:xfrm>
            <a:prstGeom prst="rect">
              <a:avLst/>
            </a:prstGeom>
          </p:spPr>
        </p:pic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1"/>
              <a:ext cx="369697" cy="250825"/>
            </a:xfrm>
            <a:prstGeom prst="rect">
              <a:avLst/>
            </a:prstGeom>
          </p:spPr>
        </p:pic>
      </p:grpSp>
      <p:pic>
        <p:nvPicPr>
          <p:cNvPr id="99042" name="image 90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3338" y="4145407"/>
            <a:ext cx="410337" cy="90805"/>
          </a:xfrm>
          <a:prstGeom prst="rect">
            <a:avLst/>
          </a:prstGeom>
        </p:spPr>
      </p:pic>
      <p:pic>
        <p:nvPicPr>
          <p:cNvPr id="99043" name="image 90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5806" y="4149090"/>
            <a:ext cx="410337" cy="90805"/>
          </a:xfrm>
          <a:prstGeom prst="rect">
            <a:avLst/>
          </a:prstGeom>
        </p:spPr>
      </p:pic>
      <p:grpSp>
        <p:nvGrpSpPr>
          <p:cNvPr id="9076" name="组合 9076"/>
          <p:cNvGrpSpPr/>
          <p:nvPr/>
        </p:nvGrpSpPr>
        <p:grpSpPr>
          <a:xfrm>
            <a:off x="2170811" y="655828"/>
            <a:ext cx="7989570" cy="1004570"/>
            <a:chOff x="2170811" y="655828"/>
            <a:chExt cx="7989570" cy="1004570"/>
          </a:xfrm>
        </p:grpSpPr>
        <p:sp>
          <p:nvSpPr>
            <p:cNvPr id="9077" name="Object 9077"/>
            <p:cNvSpPr txBox="1"/>
            <p:nvPr/>
          </p:nvSpPr>
          <p:spPr>
            <a:xfrm>
              <a:off x="3687825" y="655828"/>
              <a:ext cx="4876800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数据字典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9078" name="image 907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9079" name="image 90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9084" name="组合 908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9085" name="image 908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9086" name="Object 908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aphicFrame>
        <p:nvGraphicFramePr>
          <p:cNvPr id="2" name="表格 1"/>
          <p:cNvGraphicFramePr/>
          <p:nvPr/>
        </p:nvGraphicFramePr>
        <p:xfrm>
          <a:off x="559117" y="1756410"/>
          <a:ext cx="5259388" cy="0"/>
        </p:xfrm>
        <a:graphic>
          <a:graphicData uri="http://schemas.openxmlformats.org/drawingml/2006/table">
            <a:tbl>
              <a:tblPr/>
              <a:tblGrid>
                <a:gridCol w="571500"/>
                <a:gridCol w="4687888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租赁时间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记录租赁的开始和结束时间，计算租赁时长及相关费用。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租赁时间 = 开始时间 + 结束时间 + 总时长（YYYYMMDD）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385878" y="1756410"/>
          <a:ext cx="5273675" cy="0"/>
        </p:xfrm>
        <a:graphic>
          <a:graphicData uri="http://schemas.openxmlformats.org/drawingml/2006/table">
            <a:tbl>
              <a:tblPr/>
              <a:tblGrid>
                <a:gridCol w="577850"/>
                <a:gridCol w="46958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订单状态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追踪订单的当前处理状态，便于平台管理人员和用户了解订单的进展情况。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订单状态 = 订单ID + 状态名称（如待支付、已支付、已取消、已完成）+ 更新时间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44513" y="2943225"/>
          <a:ext cx="5273675" cy="0"/>
        </p:xfrm>
        <a:graphic>
          <a:graphicData uri="http://schemas.openxmlformats.org/drawingml/2006/table">
            <a:tbl>
              <a:tblPr/>
              <a:tblGrid>
                <a:gridCol w="577850"/>
                <a:gridCol w="46958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支付状态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追踪支付的完成情况，确认订单支付是否成功，便于平台和用户及时了解支付状态。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支付状态 = 支付ID + 支付状态（待支付、已支付）+ 支付时间 + 支付方式（如信用卡、支付宝）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6392228" y="2943225"/>
          <a:ext cx="5273675" cy="0"/>
        </p:xfrm>
        <a:graphic>
          <a:graphicData uri="http://schemas.openxmlformats.org/drawingml/2006/table">
            <a:tbl>
              <a:tblPr/>
              <a:tblGrid>
                <a:gridCol w="577850"/>
                <a:gridCol w="46958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车辆状态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记录车辆的当前状态及是否存在违章、损坏等情况，便于系统管理和跟踪车辆的使用情况。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车辆状态 = 车辆ID + 状态（已租赁、已归还、待审核、异常）+ 异常类型（违章/损坏/超时）+ 状态更新时间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3339148" y="4319905"/>
          <a:ext cx="5273675" cy="0"/>
        </p:xfrm>
        <a:graphic>
          <a:graphicData uri="http://schemas.openxmlformats.org/drawingml/2006/table">
            <a:tbl>
              <a:tblPr/>
              <a:tblGrid>
                <a:gridCol w="577850"/>
                <a:gridCol w="469582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名称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额外费用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BD3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描述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记录因违章、损坏、超时等导致的额外费用，帮助平台计算并追踪用户的额外支出。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定义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itchFamily="2" charset="-122"/>
                          <a:cs typeface="宋体" pitchFamily="2" charset="-122"/>
                        </a:rPr>
                        <a:t>额外费用 = 订单ID + 费用类型（违章、损坏、超时）+ 费用金额 + 费用描述 + 产生时间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itchFamily="2" charset="-122"/>
                        <a:ea typeface="宋体" pitchFamily="2" charset="-122"/>
                        <a:cs typeface="宋体" pitchFamily="2" charset="-122"/>
                      </a:endParaRPr>
                    </a:p>
                  </a:txBody>
                  <a:tcPr marL="9525" marR="9525" marT="9525" marB="9525" vert="horz" anchor="ctr" anchorCtr="0">
                    <a:lnL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4A695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1" name="image 16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267565" cy="6900545"/>
          </a:xfrm>
          <a:prstGeom prst="rect">
            <a:avLst/>
          </a:prstGeom>
        </p:spPr>
      </p:pic>
      <p:grpSp>
        <p:nvGrpSpPr>
          <p:cNvPr id="1602" name="组合 1602"/>
          <p:cNvGrpSpPr/>
          <p:nvPr/>
        </p:nvGrpSpPr>
        <p:grpSpPr>
          <a:xfrm>
            <a:off x="2032762" y="3276600"/>
            <a:ext cx="8198358" cy="1625600"/>
            <a:chOff x="2032762" y="3276600"/>
            <a:chExt cx="8198358" cy="1625600"/>
          </a:xfrm>
        </p:grpSpPr>
        <p:grpSp>
          <p:nvGrpSpPr>
            <p:cNvPr id="1603" name="组合 1603"/>
            <p:cNvGrpSpPr/>
            <p:nvPr/>
          </p:nvGrpSpPr>
          <p:grpSpPr>
            <a:xfrm>
              <a:off x="2032762" y="3762629"/>
              <a:ext cx="8198358" cy="715137"/>
              <a:chOff x="2032762" y="3762629"/>
              <a:chExt cx="8198358" cy="715137"/>
            </a:xfrm>
          </p:grpSpPr>
          <p:grpSp>
            <p:nvGrpSpPr>
              <p:cNvPr id="1604" name="组合 1604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1605" name="image 1605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606" name="image 1606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1607" name="image 1607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2032761" y="4072001"/>
                <a:ext cx="2993262" cy="78866"/>
              </a:xfrm>
              <a:prstGeom prst="rect">
                <a:avLst/>
              </a:prstGeom>
            </p:spPr>
          </p:pic>
          <p:pic>
            <p:nvPicPr>
              <p:cNvPr id="91608" name="image 1608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7237857" y="4072001"/>
                <a:ext cx="2993262" cy="78866"/>
              </a:xfrm>
              <a:prstGeom prst="rect">
                <a:avLst/>
              </a:prstGeom>
            </p:spPr>
          </p:pic>
          <p:grpSp>
            <p:nvGrpSpPr>
              <p:cNvPr id="1609" name="组合 1609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16010" name="image 16010"/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6011" name="image 16011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16012" name="组合 16012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16013" name="image 16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6014" name="image 16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16015" name="组合 16015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16016" name="image 16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16017" name="image 16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018" name="组合 16018"/>
            <p:cNvGrpSpPr/>
            <p:nvPr/>
          </p:nvGrpSpPr>
          <p:grpSpPr>
            <a:xfrm>
              <a:off x="5041900" y="3276600"/>
              <a:ext cx="1689100" cy="1625600"/>
              <a:chOff x="5041900" y="3276600"/>
              <a:chExt cx="1689100" cy="1625600"/>
            </a:xfrm>
          </p:grpSpPr>
          <p:pic>
            <p:nvPicPr>
              <p:cNvPr id="916019" name="image 16019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>
              <a:xfrm>
                <a:off x="5638800" y="3683000"/>
                <a:ext cx="1092200" cy="901700"/>
              </a:xfrm>
              <a:prstGeom prst="rect">
                <a:avLst/>
              </a:prstGeom>
            </p:spPr>
          </p:pic>
          <p:pic>
            <p:nvPicPr>
              <p:cNvPr id="916020" name="image 16020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5041900" y="3276600"/>
                <a:ext cx="1625600" cy="1625600"/>
              </a:xfrm>
              <a:prstGeom prst="rect">
                <a:avLst/>
              </a:prstGeom>
            </p:spPr>
          </p:pic>
        </p:grpSp>
      </p:grpSp>
      <p:pic>
        <p:nvPicPr>
          <p:cNvPr id="916021" name="image 1602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666220" y="6438392"/>
            <a:ext cx="369697" cy="250825"/>
          </a:xfrm>
          <a:prstGeom prst="rect">
            <a:avLst/>
          </a:prstGeom>
        </p:spPr>
      </p:pic>
      <p:grpSp>
        <p:nvGrpSpPr>
          <p:cNvPr id="16022" name="组合 16022"/>
          <p:cNvGrpSpPr/>
          <p:nvPr/>
        </p:nvGrpSpPr>
        <p:grpSpPr>
          <a:xfrm>
            <a:off x="2916555" y="1123061"/>
            <a:ext cx="6384925" cy="2770505"/>
            <a:chOff x="2916555" y="1123061"/>
            <a:chExt cx="6384925" cy="2770505"/>
          </a:xfrm>
        </p:grpSpPr>
        <p:sp>
          <p:nvSpPr>
            <p:cNvPr id="16023" name="Object 16023"/>
            <p:cNvSpPr txBox="1"/>
            <p:nvPr/>
          </p:nvSpPr>
          <p:spPr>
            <a:xfrm>
              <a:off x="2916555" y="1862201"/>
              <a:ext cx="6384925" cy="203136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订车还车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状态</a:t>
              </a: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转换图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16025" name="Object 16025"/>
            <p:cNvSpPr txBox="1"/>
            <p:nvPr/>
          </p:nvSpPr>
          <p:spPr>
            <a:xfrm>
              <a:off x="4395470" y="1123061"/>
              <a:ext cx="35179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5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16026" name="组合 16026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16027" name="image 16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16028" name="image 16028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16029" name="组合 16029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16030" name="image 16030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16031" name="Object 16031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16034" name="Object 16034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1" name="image 1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02" name="组合 1302"/>
          <p:cNvGrpSpPr/>
          <p:nvPr/>
        </p:nvGrpSpPr>
        <p:grpSpPr>
          <a:xfrm>
            <a:off x="10541000" y="5473700"/>
            <a:ext cx="2578100" cy="2425700"/>
            <a:chOff x="10541000" y="5473700"/>
            <a:chExt cx="2578100" cy="2425700"/>
          </a:xfrm>
        </p:grpSpPr>
        <p:pic>
          <p:nvPicPr>
            <p:cNvPr id="91303" name="image 13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53800" y="5816600"/>
              <a:ext cx="1765300" cy="1549400"/>
            </a:xfrm>
            <a:prstGeom prst="rect">
              <a:avLst/>
            </a:prstGeom>
          </p:spPr>
        </p:pic>
        <p:pic>
          <p:nvPicPr>
            <p:cNvPr id="91304" name="image 13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0541000" y="5473700"/>
              <a:ext cx="2451100" cy="2425700"/>
            </a:xfrm>
            <a:prstGeom prst="rect">
              <a:avLst/>
            </a:prstGeom>
          </p:spPr>
        </p:pic>
      </p:grpSp>
      <p:grpSp>
        <p:nvGrpSpPr>
          <p:cNvPr id="1305" name="组合 130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1306" name="image 130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1307" name="image 130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1308" name="组合 1308"/>
          <p:cNvGrpSpPr/>
          <p:nvPr/>
        </p:nvGrpSpPr>
        <p:grpSpPr>
          <a:xfrm>
            <a:off x="1202563" y="2324607"/>
            <a:ext cx="3140583" cy="3119120"/>
            <a:chOff x="1202563" y="2324607"/>
            <a:chExt cx="3140583" cy="3119120"/>
          </a:xfrm>
        </p:grpSpPr>
        <p:pic>
          <p:nvPicPr>
            <p:cNvPr id="91309" name="image 13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02563" y="2324608"/>
              <a:ext cx="3140583" cy="3119120"/>
            </a:xfrm>
            <a:prstGeom prst="rect">
              <a:avLst/>
            </a:prstGeom>
          </p:spPr>
        </p:pic>
        <p:pic>
          <p:nvPicPr>
            <p:cNvPr id="913010" name="image 130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89100" y="2819400"/>
              <a:ext cx="2146300" cy="2146300"/>
            </a:xfrm>
            <a:prstGeom prst="rect">
              <a:avLst/>
            </a:prstGeom>
          </p:spPr>
        </p:pic>
      </p:grpSp>
      <p:grpSp>
        <p:nvGrpSpPr>
          <p:cNvPr id="13046" name="组合 13046"/>
          <p:cNvGrpSpPr/>
          <p:nvPr/>
        </p:nvGrpSpPr>
        <p:grpSpPr>
          <a:xfrm>
            <a:off x="414655" y="1593215"/>
            <a:ext cx="4710430" cy="1004570"/>
            <a:chOff x="2170811" y="655828"/>
            <a:chExt cx="8120941" cy="1004570"/>
          </a:xfrm>
        </p:grpSpPr>
        <p:sp>
          <p:nvSpPr>
            <p:cNvPr id="13047" name="Object 13047"/>
            <p:cNvSpPr txBox="1"/>
            <p:nvPr/>
          </p:nvSpPr>
          <p:spPr>
            <a:xfrm>
              <a:off x="2563830" y="655828"/>
              <a:ext cx="7727922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订车状态图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13048" name="image 1304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13049" name="image 1304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13051" name="组合 13051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13052" name="image 1305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13053" name="Object 13053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160" y="177165"/>
            <a:ext cx="2775585" cy="6459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01" name="image 1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02" name="组合 1302"/>
          <p:cNvGrpSpPr/>
          <p:nvPr/>
        </p:nvGrpSpPr>
        <p:grpSpPr>
          <a:xfrm>
            <a:off x="10541000" y="5473700"/>
            <a:ext cx="2578100" cy="2425700"/>
            <a:chOff x="10541000" y="5473700"/>
            <a:chExt cx="2578100" cy="2425700"/>
          </a:xfrm>
        </p:grpSpPr>
        <p:pic>
          <p:nvPicPr>
            <p:cNvPr id="91303" name="image 13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53800" y="5816600"/>
              <a:ext cx="1765300" cy="1549400"/>
            </a:xfrm>
            <a:prstGeom prst="rect">
              <a:avLst/>
            </a:prstGeom>
          </p:spPr>
        </p:pic>
        <p:pic>
          <p:nvPicPr>
            <p:cNvPr id="91304" name="image 13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0541000" y="5473700"/>
              <a:ext cx="2451100" cy="2425700"/>
            </a:xfrm>
            <a:prstGeom prst="rect">
              <a:avLst/>
            </a:prstGeom>
          </p:spPr>
        </p:pic>
      </p:grpSp>
      <p:grpSp>
        <p:nvGrpSpPr>
          <p:cNvPr id="1305" name="组合 130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1306" name="image 130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1307" name="image 130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1308" name="组合 1308"/>
          <p:cNvGrpSpPr/>
          <p:nvPr/>
        </p:nvGrpSpPr>
        <p:grpSpPr>
          <a:xfrm>
            <a:off x="1202563" y="2324607"/>
            <a:ext cx="3140583" cy="3119120"/>
            <a:chOff x="1202563" y="2324607"/>
            <a:chExt cx="3140583" cy="3119120"/>
          </a:xfrm>
        </p:grpSpPr>
        <p:pic>
          <p:nvPicPr>
            <p:cNvPr id="91309" name="image 130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02563" y="2324608"/>
              <a:ext cx="3140583" cy="3119120"/>
            </a:xfrm>
            <a:prstGeom prst="rect">
              <a:avLst/>
            </a:prstGeom>
          </p:spPr>
        </p:pic>
        <p:pic>
          <p:nvPicPr>
            <p:cNvPr id="913010" name="image 1301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89100" y="2819400"/>
              <a:ext cx="2146300" cy="2146300"/>
            </a:xfrm>
            <a:prstGeom prst="rect">
              <a:avLst/>
            </a:prstGeom>
          </p:spPr>
        </p:pic>
      </p:grpSp>
      <p:grpSp>
        <p:nvGrpSpPr>
          <p:cNvPr id="13051" name="组合 13051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13052" name="image 1305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13053" name="Object 13053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080" y="62230"/>
            <a:ext cx="5201920" cy="6759575"/>
          </a:xfrm>
          <a:prstGeom prst="rect">
            <a:avLst/>
          </a:prstGeom>
        </p:spPr>
      </p:pic>
      <p:grpSp>
        <p:nvGrpSpPr>
          <p:cNvPr id="4" name="组合 13046"/>
          <p:cNvGrpSpPr/>
          <p:nvPr/>
        </p:nvGrpSpPr>
        <p:grpSpPr>
          <a:xfrm>
            <a:off x="414655" y="1593215"/>
            <a:ext cx="4710430" cy="1004570"/>
            <a:chOff x="2170811" y="655828"/>
            <a:chExt cx="8120941" cy="1004570"/>
          </a:xfrm>
        </p:grpSpPr>
        <p:sp>
          <p:nvSpPr>
            <p:cNvPr id="5" name="Object 13047"/>
            <p:cNvSpPr txBox="1"/>
            <p:nvPr/>
          </p:nvSpPr>
          <p:spPr>
            <a:xfrm>
              <a:off x="2563830" y="655828"/>
              <a:ext cx="7727922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还车状态图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6" name="image 13048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7" name="image 1304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21" name="组合 3021"/>
          <p:cNvGrpSpPr/>
          <p:nvPr/>
        </p:nvGrpSpPr>
        <p:grpSpPr>
          <a:xfrm>
            <a:off x="2838450" y="1117981"/>
            <a:ext cx="6672580" cy="3008630"/>
            <a:chOff x="2838450" y="1117981"/>
            <a:chExt cx="6672580" cy="3008630"/>
          </a:xfrm>
        </p:grpSpPr>
        <p:sp>
          <p:nvSpPr>
            <p:cNvPr id="3022" name="Object 3022"/>
            <p:cNvSpPr txBox="1"/>
            <p:nvPr/>
          </p:nvSpPr>
          <p:spPr>
            <a:xfrm>
              <a:off x="2838450" y="1869186"/>
              <a:ext cx="6672580" cy="22574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数据库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设计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3024" name="Object 3024"/>
            <p:cNvSpPr txBox="1"/>
            <p:nvPr/>
          </p:nvSpPr>
          <p:spPr>
            <a:xfrm>
              <a:off x="4412996" y="1117981"/>
              <a:ext cx="33147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6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1"/>
              <a:ext cx="369697" cy="250825"/>
            </a:xfrm>
            <a:prstGeom prst="rect">
              <a:avLst/>
            </a:prstGeom>
          </p:spPr>
        </p:pic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1"/>
              <a:ext cx="369697" cy="250825"/>
            </a:xfrm>
            <a:prstGeom prst="rect">
              <a:avLst/>
            </a:prstGeom>
          </p:spPr>
        </p:pic>
      </p:grpSp>
      <p:pic>
        <p:nvPicPr>
          <p:cNvPr id="99042" name="image 90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3338" y="4145407"/>
            <a:ext cx="410337" cy="90805"/>
          </a:xfrm>
          <a:prstGeom prst="rect">
            <a:avLst/>
          </a:prstGeom>
        </p:spPr>
      </p:pic>
      <p:pic>
        <p:nvPicPr>
          <p:cNvPr id="99043" name="image 90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5806" y="4149090"/>
            <a:ext cx="410337" cy="90805"/>
          </a:xfrm>
          <a:prstGeom prst="rect">
            <a:avLst/>
          </a:prstGeom>
        </p:spPr>
      </p:pic>
      <p:grpSp>
        <p:nvGrpSpPr>
          <p:cNvPr id="9076" name="组合 9076"/>
          <p:cNvGrpSpPr/>
          <p:nvPr/>
        </p:nvGrpSpPr>
        <p:grpSpPr>
          <a:xfrm>
            <a:off x="2170811" y="655828"/>
            <a:ext cx="7989570" cy="1004570"/>
            <a:chOff x="2170811" y="655828"/>
            <a:chExt cx="7989570" cy="1004570"/>
          </a:xfrm>
        </p:grpSpPr>
        <p:sp>
          <p:nvSpPr>
            <p:cNvPr id="9077" name="Object 9077"/>
            <p:cNvSpPr txBox="1"/>
            <p:nvPr/>
          </p:nvSpPr>
          <p:spPr>
            <a:xfrm>
              <a:off x="3687825" y="655828"/>
              <a:ext cx="4876800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数据库设计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9078" name="image 907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9079" name="image 90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9084" name="组合 908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9085" name="image 908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9086" name="Object 908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810" y="1435735"/>
            <a:ext cx="7863205" cy="1640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2810" y="1622425"/>
            <a:ext cx="7863205" cy="17183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065" y="1846580"/>
            <a:ext cx="7863205" cy="19380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7370" y="1398905"/>
            <a:ext cx="8536305" cy="52901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065" y="1622425"/>
            <a:ext cx="7863205" cy="19792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1920" y="1398905"/>
            <a:ext cx="6846570" cy="50393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0905" y="2493010"/>
            <a:ext cx="7865110" cy="31019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1005" y="1398905"/>
            <a:ext cx="6950075" cy="5334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9205" y="2301240"/>
            <a:ext cx="7856855" cy="400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1"/>
              <a:ext cx="369697" cy="250825"/>
            </a:xfrm>
            <a:prstGeom prst="rect">
              <a:avLst/>
            </a:prstGeom>
          </p:spPr>
        </p:pic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1"/>
              <a:ext cx="369697" cy="250825"/>
            </a:xfrm>
            <a:prstGeom prst="rect">
              <a:avLst/>
            </a:prstGeom>
          </p:spPr>
        </p:pic>
      </p:grpSp>
      <p:pic>
        <p:nvPicPr>
          <p:cNvPr id="99042" name="image 90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3338" y="4145407"/>
            <a:ext cx="410337" cy="90805"/>
          </a:xfrm>
          <a:prstGeom prst="rect">
            <a:avLst/>
          </a:prstGeom>
        </p:spPr>
      </p:pic>
      <p:pic>
        <p:nvPicPr>
          <p:cNvPr id="99043" name="image 90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5806" y="4149090"/>
            <a:ext cx="410337" cy="90805"/>
          </a:xfrm>
          <a:prstGeom prst="rect">
            <a:avLst/>
          </a:prstGeom>
        </p:spPr>
      </p:pic>
      <p:grpSp>
        <p:nvGrpSpPr>
          <p:cNvPr id="9076" name="组合 9076"/>
          <p:cNvGrpSpPr/>
          <p:nvPr/>
        </p:nvGrpSpPr>
        <p:grpSpPr>
          <a:xfrm>
            <a:off x="2170811" y="655828"/>
            <a:ext cx="7989570" cy="1004570"/>
            <a:chOff x="2170811" y="655828"/>
            <a:chExt cx="7989570" cy="1004570"/>
          </a:xfrm>
        </p:grpSpPr>
        <p:sp>
          <p:nvSpPr>
            <p:cNvPr id="9077" name="Object 9077"/>
            <p:cNvSpPr txBox="1"/>
            <p:nvPr/>
          </p:nvSpPr>
          <p:spPr>
            <a:xfrm>
              <a:off x="3687825" y="655828"/>
              <a:ext cx="4876800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数据库设计</a:t>
              </a:r>
              <a:endParaRPr lang="zh-CN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9078" name="image 907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9079" name="image 90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9084" name="组合 908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9085" name="image 908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9086" name="Object 908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565" y="1486535"/>
            <a:ext cx="8992870" cy="2900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565" y="1756410"/>
            <a:ext cx="8985250" cy="3589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6550" y="1988820"/>
            <a:ext cx="8985885" cy="3946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2255" y="1766570"/>
            <a:ext cx="9160510" cy="4671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8930" y="1988820"/>
            <a:ext cx="8985885" cy="3590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930" y="1988820"/>
            <a:ext cx="8852535" cy="3215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0680" y="1582420"/>
            <a:ext cx="8961755" cy="4705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0680" y="1988820"/>
            <a:ext cx="8954135" cy="3649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550" y="2329815"/>
            <a:ext cx="8975725" cy="301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21" name="组合 3021"/>
          <p:cNvGrpSpPr/>
          <p:nvPr/>
        </p:nvGrpSpPr>
        <p:grpSpPr>
          <a:xfrm>
            <a:off x="2838450" y="1117981"/>
            <a:ext cx="6672580" cy="3008630"/>
            <a:chOff x="2838450" y="1117981"/>
            <a:chExt cx="6672580" cy="3008630"/>
          </a:xfrm>
        </p:grpSpPr>
        <p:sp>
          <p:nvSpPr>
            <p:cNvPr id="3022" name="Object 3022"/>
            <p:cNvSpPr txBox="1"/>
            <p:nvPr/>
          </p:nvSpPr>
          <p:spPr>
            <a:xfrm>
              <a:off x="2838450" y="1869186"/>
              <a:ext cx="6672580" cy="22574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WEB</a:t>
              </a:r>
              <a:r>
                <a:rPr lang="zh-CN" altLang="en-US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展示</a:t>
              </a:r>
              <a:endParaRPr lang="zh-CN" altLang="en-US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3024" name="Object 3024"/>
            <p:cNvSpPr txBox="1"/>
            <p:nvPr/>
          </p:nvSpPr>
          <p:spPr>
            <a:xfrm>
              <a:off x="4412996" y="1117981"/>
              <a:ext cx="33147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7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15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2708275"/>
            <a:chOff x="1441704" y="1612391"/>
            <a:chExt cx="3017901" cy="2708275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270827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设计目标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4994275" y="624205"/>
            <a:ext cx="6582410" cy="5610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      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本平台致力于为用户提供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便捷的汽车租赁服务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，通过标准化的租车、还车流程，实现高效的一站式租车体验。</a:t>
            </a:r>
            <a:endParaRPr lang="zh-CN" sz="2000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      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在租车环节，平台将提供经济型、舒适型等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主流车型选择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，用户可通过网站或手机APP快速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完成车辆预订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。预订流程包括选择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取车时间和网点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、提交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身份信息和驾驶证信息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、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选择保险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方案等。平台支持在线支付和押金冻结，提供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门店自取和定点送车两种取车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方式，让用户享受到便捷的租车服务。</a:t>
            </a:r>
            <a:endParaRPr lang="zh-CN" sz="2000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      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在还车环节，用户可选择原租车网点还车或异地还车服务。还车时，工作人员将进行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车辆状况检查和费用结算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，包括实际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用车时长、油量补差、保险费用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等。如存在违章或车辆损坏情况，系统将自动生成相应费用清单。完成费用支付后，押金将自动解冻并退还。</a:t>
            </a:r>
            <a:endParaRPr lang="zh-CN" sz="2000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      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通过规范化的租还车流程设计，平台旨在为用户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提供清晰透明、便捷可靠的租车服务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，同时确保</a:t>
            </a:r>
            <a:r>
              <a:rPr lang="zh-CN" sz="2000" b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车辆和资金安全</a:t>
            </a:r>
            <a:r>
              <a:rPr lang="zh-CN" sz="2000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。</a:t>
            </a:r>
            <a:endParaRPr lang="zh-CN" sz="2000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1" name="image 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02" name="组合 902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903" name="image 9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1"/>
              <a:ext cx="369697" cy="250825"/>
            </a:xfrm>
            <a:prstGeom prst="rect">
              <a:avLst/>
            </a:prstGeom>
          </p:spPr>
        </p:pic>
        <p:pic>
          <p:nvPicPr>
            <p:cNvPr id="9904" name="image 90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1"/>
              <a:ext cx="369697" cy="250825"/>
            </a:xfrm>
            <a:prstGeom prst="rect">
              <a:avLst/>
            </a:prstGeom>
          </p:spPr>
        </p:pic>
      </p:grpSp>
      <p:pic>
        <p:nvPicPr>
          <p:cNvPr id="99042" name="image 904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43338" y="4145407"/>
            <a:ext cx="410337" cy="90805"/>
          </a:xfrm>
          <a:prstGeom prst="rect">
            <a:avLst/>
          </a:prstGeom>
        </p:spPr>
      </p:pic>
      <p:pic>
        <p:nvPicPr>
          <p:cNvPr id="99043" name="image 904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5806" y="4149090"/>
            <a:ext cx="410337" cy="90805"/>
          </a:xfrm>
          <a:prstGeom prst="rect">
            <a:avLst/>
          </a:prstGeom>
        </p:spPr>
      </p:pic>
      <p:grpSp>
        <p:nvGrpSpPr>
          <p:cNvPr id="9076" name="组合 9076"/>
          <p:cNvGrpSpPr/>
          <p:nvPr/>
        </p:nvGrpSpPr>
        <p:grpSpPr>
          <a:xfrm>
            <a:off x="2170811" y="655828"/>
            <a:ext cx="7989570" cy="1004570"/>
            <a:chOff x="2170811" y="655828"/>
            <a:chExt cx="7989570" cy="1004570"/>
          </a:xfrm>
        </p:grpSpPr>
        <p:sp>
          <p:nvSpPr>
            <p:cNvPr id="9077" name="Object 9077"/>
            <p:cNvSpPr txBox="1"/>
            <p:nvPr/>
          </p:nvSpPr>
          <p:spPr>
            <a:xfrm>
              <a:off x="3687825" y="655828"/>
              <a:ext cx="4876800" cy="83058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WEB</a:t>
              </a:r>
              <a:r>
                <a:rPr lang="zh-CN" altLang="en-US" sz="54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展示</a:t>
              </a:r>
              <a:endParaRPr lang="zh-CN" altLang="en-US" sz="54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9078" name="image 907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205980" y="1582547"/>
              <a:ext cx="2954401" cy="77851"/>
            </a:xfrm>
            <a:prstGeom prst="rect">
              <a:avLst/>
            </a:prstGeom>
          </p:spPr>
        </p:pic>
        <p:pic>
          <p:nvPicPr>
            <p:cNvPr id="99079" name="image 90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70811" y="1582547"/>
              <a:ext cx="2954401" cy="77851"/>
            </a:xfrm>
            <a:prstGeom prst="rect">
              <a:avLst/>
            </a:prstGeom>
          </p:spPr>
        </p:pic>
      </p:grpSp>
      <p:grpSp>
        <p:nvGrpSpPr>
          <p:cNvPr id="9084" name="组合 908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9085" name="image 908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9086" name="Object 908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01" name="image 2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2002" name="image 20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8976" y="6438392"/>
            <a:ext cx="369697" cy="250825"/>
          </a:xfrm>
          <a:prstGeom prst="rect">
            <a:avLst/>
          </a:prstGeom>
        </p:spPr>
      </p:pic>
      <p:pic>
        <p:nvPicPr>
          <p:cNvPr id="92003" name="image 20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66220" y="6438392"/>
            <a:ext cx="369697" cy="250825"/>
          </a:xfrm>
          <a:prstGeom prst="rect">
            <a:avLst/>
          </a:prstGeom>
        </p:spPr>
      </p:pic>
      <p:grpSp>
        <p:nvGrpSpPr>
          <p:cNvPr id="2004" name="组合 2004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2005" name="image 200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2006" name="Object 2006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grpSp>
        <p:nvGrpSpPr>
          <p:cNvPr id="2008" name="组合 2008"/>
          <p:cNvGrpSpPr/>
          <p:nvPr/>
        </p:nvGrpSpPr>
        <p:grpSpPr>
          <a:xfrm>
            <a:off x="1868677" y="1835023"/>
            <a:ext cx="7969631" cy="2860294"/>
            <a:chOff x="1868677" y="1835023"/>
            <a:chExt cx="7969631" cy="2860294"/>
          </a:xfrm>
        </p:grpSpPr>
        <p:sp>
          <p:nvSpPr>
            <p:cNvPr id="2009" name="Object 2009"/>
            <p:cNvSpPr txBox="1"/>
            <p:nvPr/>
          </p:nvSpPr>
          <p:spPr>
            <a:xfrm>
              <a:off x="6407531" y="2628265"/>
              <a:ext cx="3162300" cy="50800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1" spc="800" dirty="0" smtClean="0"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OPPOSans-M"/>
                  <a:ea typeface="OPPOSans-M"/>
                </a:rPr>
                <a:t>THANKS</a:t>
              </a:r>
              <a:endParaRPr lang="zh-CN" altLang="en-US" sz="4000"/>
            </a:p>
          </p:txBody>
        </p:sp>
        <p:grpSp>
          <p:nvGrpSpPr>
            <p:cNvPr id="20010" name="组合 20010"/>
            <p:cNvGrpSpPr/>
            <p:nvPr/>
          </p:nvGrpSpPr>
          <p:grpSpPr>
            <a:xfrm>
              <a:off x="1868677" y="1835023"/>
              <a:ext cx="3708400" cy="2805303"/>
              <a:chOff x="1868677" y="1835023"/>
              <a:chExt cx="3708400" cy="2805303"/>
            </a:xfrm>
          </p:grpSpPr>
          <p:sp>
            <p:nvSpPr>
              <p:cNvPr id="20011" name="Object 20011"/>
              <p:cNvSpPr txBox="1"/>
              <p:nvPr/>
            </p:nvSpPr>
            <p:spPr>
              <a:xfrm>
                <a:off x="2133092" y="1835023"/>
                <a:ext cx="3416300" cy="147701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9600" b="0" i="1" spc="800" dirty="0" smtClean="0">
                    <a:solidFill>
                      <a:srgbClr val="FFFFFF"/>
                    </a:solidFill>
                    <a:effectLst>
                      <a:outerShdw blurRad="190500" algn="ctr" rotWithShape="0">
                        <a:srgbClr val="00A0FF">
                          <a:alpha val="75000"/>
                        </a:srgbClr>
                      </a:outerShdw>
                    </a:effectLst>
                    <a:latin typeface="华康雅宋流叶体 W9" panose="02020909000000000000" charset="-122"/>
                    <a:ea typeface="华康雅宋流叶体 W9" panose="02020909000000000000" charset="-122"/>
                  </a:rPr>
                  <a:t>谢谢</a:t>
                </a:r>
                <a:endParaRPr lang="zh-CN" altLang="en-US" sz="9600">
                  <a:latin typeface="华康雅宋流叶体 W9" panose="02020909000000000000" charset="-122"/>
                  <a:ea typeface="华康雅宋流叶体 W9" panose="02020909000000000000" charset="-122"/>
                </a:endParaRPr>
              </a:p>
            </p:txBody>
          </p:sp>
          <p:sp>
            <p:nvSpPr>
              <p:cNvPr id="20012" name="Object 20012"/>
              <p:cNvSpPr txBox="1"/>
              <p:nvPr/>
            </p:nvSpPr>
            <p:spPr>
              <a:xfrm>
                <a:off x="1868677" y="3163316"/>
                <a:ext cx="3708400" cy="1477010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zh-CN" sz="9600" b="0" i="1" spc="800" dirty="0" smtClean="0">
                    <a:solidFill>
                      <a:srgbClr val="FFFFFF"/>
                    </a:solidFill>
                    <a:effectLst>
                      <a:outerShdw blurRad="190500" algn="ctr" rotWithShape="0">
                        <a:srgbClr val="00A0FF">
                          <a:alpha val="75000"/>
                        </a:srgbClr>
                      </a:outerShdw>
                    </a:effectLst>
                    <a:latin typeface="华康雅宋流叶体 W9" panose="02020909000000000000" charset="-122"/>
                    <a:ea typeface="华康雅宋流叶体 W9" panose="02020909000000000000" charset="-122"/>
                  </a:rPr>
                  <a:t>观看</a:t>
                </a:r>
                <a:endParaRPr lang="zh-CN" altLang="en-US" sz="9600">
                  <a:latin typeface="华康雅宋流叶体 W9" panose="02020909000000000000" charset="-122"/>
                  <a:ea typeface="华康雅宋流叶体 W9" panose="02020909000000000000" charset="-122"/>
                </a:endParaRPr>
              </a:p>
            </p:txBody>
          </p:sp>
        </p:grpSp>
        <p:pic>
          <p:nvPicPr>
            <p:cNvPr id="920013" name="image 200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864034" y="2358961"/>
              <a:ext cx="271526" cy="1784095"/>
            </a:xfrm>
            <a:prstGeom prst="rect">
              <a:avLst/>
            </a:prstGeom>
          </p:spPr>
        </p:pic>
        <p:pic>
          <p:nvPicPr>
            <p:cNvPr id="920014" name="image 200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22170" y="4606163"/>
              <a:ext cx="3381755" cy="89154"/>
            </a:xfrm>
            <a:prstGeom prst="rect">
              <a:avLst/>
            </a:prstGeom>
          </p:spPr>
        </p:pic>
        <p:pic>
          <p:nvPicPr>
            <p:cNvPr id="920015" name="image 200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56553" y="3291332"/>
              <a:ext cx="3381755" cy="89154"/>
            </a:xfrm>
            <a:prstGeom prst="rect">
              <a:avLst/>
            </a:prstGeom>
          </p:spPr>
        </p:pic>
      </p:grpSp>
      <p:grpSp>
        <p:nvGrpSpPr>
          <p:cNvPr id="20019" name="组合 20019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20020" name="image 200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20021" name="image 2002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21" name="组合 3021"/>
          <p:cNvGrpSpPr/>
          <p:nvPr/>
        </p:nvGrpSpPr>
        <p:grpSpPr>
          <a:xfrm>
            <a:off x="2838450" y="1117981"/>
            <a:ext cx="6672580" cy="3008630"/>
            <a:chOff x="2838450" y="1117981"/>
            <a:chExt cx="6672580" cy="3008630"/>
          </a:xfrm>
        </p:grpSpPr>
        <p:sp>
          <p:nvSpPr>
            <p:cNvPr id="3022" name="Object 3022"/>
            <p:cNvSpPr txBox="1"/>
            <p:nvPr/>
          </p:nvSpPr>
          <p:spPr>
            <a:xfrm>
              <a:off x="2838450" y="1869186"/>
              <a:ext cx="6672580" cy="22574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神州、一嗨租车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  <a:p>
              <a:pPr algn="ctr">
                <a:lnSpc>
                  <a:spcPct val="100000"/>
                </a:lnSpc>
              </a:pPr>
              <a:r>
                <a:rPr lang="zh-CN" sz="6600" b="0" i="1" spc="6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华康雅宋流叶体 W9" panose="02020909000000000000" charset="-122"/>
                  <a:ea typeface="华康雅宋流叶体 W9" panose="02020909000000000000" charset="-122"/>
                </a:rPr>
                <a:t>系统调研</a:t>
              </a:r>
              <a:endPara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endParaRPr>
            </a:p>
          </p:txBody>
        </p:sp>
        <p:sp>
          <p:nvSpPr>
            <p:cNvPr id="3024" name="Object 3024"/>
            <p:cNvSpPr txBox="1"/>
            <p:nvPr/>
          </p:nvSpPr>
          <p:spPr>
            <a:xfrm>
              <a:off x="4412996" y="1117981"/>
              <a:ext cx="3314700" cy="708025"/>
            </a:xfrm>
            <a:prstGeom prst="rect">
              <a:avLst/>
            </a:prstGeom>
          </p:spPr>
          <p:txBody>
            <a:bodyPr vert="horz" wrap="square" lIns="0" tIns="46800" rIns="0" bIns="46800" rtlCol="0" anchor="t" anchorCtr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Part 0</a:t>
              </a:r>
              <a:r>
                <a:rPr lang="en-US" altLang="zh-CN" sz="4000" b="0" i="1" spc="400" dirty="0" smtClean="0">
                  <a:solidFill>
                    <a:srgbClr val="FFFFFF"/>
                  </a:solidFill>
                  <a:latin typeface="汉仪菱心体简" panose="02010400000101010101" charset="-122"/>
                  <a:ea typeface="汉仪菱心体简" panose="02010400000101010101" charset="-122"/>
                </a:rPr>
                <a:t>2</a:t>
              </a:r>
              <a:endParaRPr lang="en-US" altLang="zh-CN" sz="4000" b="0" i="1" spc="400" dirty="0" smtClean="0">
                <a:solidFill>
                  <a:srgbClr val="FFFFFF"/>
                </a:solidFill>
                <a:latin typeface="汉仪菱心体简" panose="02010400000101010101" charset="-122"/>
                <a:ea typeface="汉仪菱心体简" panose="02010400000101010101" charset="-122"/>
              </a:endParaRPr>
            </a:p>
          </p:txBody>
        </p:sp>
      </p:grp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" name="image 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032761" y="3136900"/>
            <a:ext cx="8198358" cy="1612900"/>
            <a:chOff x="2032761" y="3136900"/>
            <a:chExt cx="8198358" cy="1612900"/>
          </a:xfrm>
        </p:grpSpPr>
        <p:grpSp>
          <p:nvGrpSpPr>
            <p:cNvPr id="303" name="组合 303"/>
            <p:cNvGrpSpPr/>
            <p:nvPr/>
          </p:nvGrpSpPr>
          <p:grpSpPr>
            <a:xfrm>
              <a:off x="5524500" y="3136900"/>
              <a:ext cx="1612900" cy="1612900"/>
              <a:chOff x="5524500" y="3136900"/>
              <a:chExt cx="1612900" cy="1612900"/>
            </a:xfrm>
          </p:grpSpPr>
          <p:pic>
            <p:nvPicPr>
              <p:cNvPr id="9304" name="image 30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5638800" y="3759200"/>
                <a:ext cx="1041400" cy="774700"/>
              </a:xfrm>
              <a:prstGeom prst="rect">
                <a:avLst/>
              </a:prstGeom>
            </p:spPr>
          </p:pic>
          <p:pic>
            <p:nvPicPr>
              <p:cNvPr id="9305" name="image 305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5524500" y="3136900"/>
                <a:ext cx="1612900" cy="1612900"/>
              </a:xfrm>
              <a:prstGeom prst="rect">
                <a:avLst/>
              </a:prstGeom>
            </p:spPr>
          </p:pic>
        </p:grpSp>
        <p:grpSp>
          <p:nvGrpSpPr>
            <p:cNvPr id="306" name="组合 306"/>
            <p:cNvGrpSpPr/>
            <p:nvPr/>
          </p:nvGrpSpPr>
          <p:grpSpPr>
            <a:xfrm>
              <a:off x="2032761" y="3762629"/>
              <a:ext cx="8198358" cy="715137"/>
              <a:chOff x="2032761" y="3762629"/>
              <a:chExt cx="8198358" cy="715137"/>
            </a:xfrm>
          </p:grpSpPr>
          <p:grpSp>
            <p:nvGrpSpPr>
              <p:cNvPr id="307" name="组合 307"/>
              <p:cNvGrpSpPr/>
              <p:nvPr/>
            </p:nvGrpSpPr>
            <p:grpSpPr>
              <a:xfrm>
                <a:off x="4988306" y="3765550"/>
                <a:ext cx="688594" cy="190119"/>
                <a:chOff x="4988306" y="3765550"/>
                <a:chExt cx="688594" cy="190119"/>
              </a:xfrm>
            </p:grpSpPr>
            <p:pic>
              <p:nvPicPr>
                <p:cNvPr id="9308" name="image 308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4988306" y="3765550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9" name="image 309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>
                <a:xfrm>
                  <a:off x="5217668" y="3815079"/>
                  <a:ext cx="410337" cy="90805"/>
                </a:xfrm>
                <a:prstGeom prst="rect">
                  <a:avLst/>
                </a:prstGeom>
              </p:spPr>
            </p:pic>
          </p:grpSp>
          <p:pic>
            <p:nvPicPr>
              <p:cNvPr id="93010" name="image 3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2032761" y="4072001"/>
                <a:ext cx="2993263" cy="78867"/>
              </a:xfrm>
              <a:prstGeom prst="rect">
                <a:avLst/>
              </a:prstGeom>
            </p:spPr>
          </p:pic>
          <p:pic>
            <p:nvPicPr>
              <p:cNvPr id="93011" name="image 3011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37857" y="4072001"/>
                <a:ext cx="2993263" cy="78867"/>
              </a:xfrm>
              <a:prstGeom prst="rect">
                <a:avLst/>
              </a:prstGeom>
            </p:spPr>
          </p:pic>
          <p:grpSp>
            <p:nvGrpSpPr>
              <p:cNvPr id="3012" name="组合 3012"/>
              <p:cNvGrpSpPr/>
              <p:nvPr/>
            </p:nvGrpSpPr>
            <p:grpSpPr>
              <a:xfrm>
                <a:off x="4988306" y="4287647"/>
                <a:ext cx="688594" cy="190119"/>
                <a:chOff x="4988306" y="4287647"/>
                <a:chExt cx="688594" cy="190119"/>
              </a:xfrm>
            </p:grpSpPr>
            <p:pic>
              <p:nvPicPr>
                <p:cNvPr id="93013" name="image 3013"/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>
                <a:xfrm>
                  <a:off x="4988306" y="4287647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4" name="image 3014"/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>
                <a:xfrm>
                  <a:off x="5217668" y="4337177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5" name="组合 3015"/>
              <p:cNvGrpSpPr/>
              <p:nvPr/>
            </p:nvGrpSpPr>
            <p:grpSpPr>
              <a:xfrm>
                <a:off x="6629019" y="3762629"/>
                <a:ext cx="688594" cy="190119"/>
                <a:chOff x="6629019" y="3762629"/>
                <a:chExt cx="688594" cy="190119"/>
              </a:xfrm>
            </p:grpSpPr>
            <p:pic>
              <p:nvPicPr>
                <p:cNvPr id="93016" name="image 3016"/>
                <p:cNvPicPr>
                  <a:picLocks noChangeAspect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>
                <a:xfrm>
                  <a:off x="6629019" y="3762629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17" name="image 3017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6677914" y="3812286"/>
                  <a:ext cx="410337" cy="90805"/>
                </a:xfrm>
                <a:prstGeom prst="rect">
                  <a:avLst/>
                </a:prstGeom>
              </p:spPr>
            </p:pic>
          </p:grpSp>
          <p:grpSp>
            <p:nvGrpSpPr>
              <p:cNvPr id="3018" name="组合 3018"/>
              <p:cNvGrpSpPr/>
              <p:nvPr/>
            </p:nvGrpSpPr>
            <p:grpSpPr>
              <a:xfrm>
                <a:off x="6629019" y="4284853"/>
                <a:ext cx="688594" cy="190119"/>
                <a:chOff x="6629019" y="4284853"/>
                <a:chExt cx="688594" cy="190119"/>
              </a:xfrm>
            </p:grpSpPr>
            <p:pic>
              <p:nvPicPr>
                <p:cNvPr id="93019" name="image 3019"/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>
                <a:xfrm>
                  <a:off x="6629019" y="4284853"/>
                  <a:ext cx="688594" cy="190119"/>
                </a:xfrm>
                <a:prstGeom prst="rect">
                  <a:avLst/>
                </a:prstGeom>
              </p:spPr>
            </p:pic>
            <p:pic>
              <p:nvPicPr>
                <p:cNvPr id="93020" name="image 3020"/>
                <p:cNvPicPr>
                  <a:picLocks noChangeAspect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>
                <a:xfrm>
                  <a:off x="6677914" y="4334383"/>
                  <a:ext cx="410337" cy="9080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022" name="Object 3022"/>
          <p:cNvSpPr txBox="1"/>
          <p:nvPr/>
        </p:nvSpPr>
        <p:spPr>
          <a:xfrm>
            <a:off x="2838450" y="1869440"/>
            <a:ext cx="6672580" cy="22574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神州租车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  <a:p>
            <a:pPr algn="ctr">
              <a:lnSpc>
                <a:spcPct val="100000"/>
              </a:lnSpc>
            </a:pPr>
            <a:r>
              <a:rPr lang="zh-CN" sz="6600" b="0" i="1" spc="6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华康雅宋流叶体 W9" panose="02020909000000000000" charset="-122"/>
                <a:ea typeface="华康雅宋流叶体 W9" panose="02020909000000000000" charset="-122"/>
              </a:rPr>
              <a:t>系统调研</a:t>
            </a:r>
            <a:endParaRPr lang="zh-CN" sz="6600" b="0" i="1" spc="600" dirty="0" smtClean="0">
              <a:solidFill>
                <a:srgbClr val="FFFFFF"/>
              </a:solidFill>
              <a:effectLst>
                <a:outerShdw blurRad="127000" algn="ctr" rotWithShape="0">
                  <a:srgbClr val="00A0FF">
                    <a:alpha val="75000"/>
                  </a:srgbClr>
                </a:outerShdw>
              </a:effectLst>
              <a:latin typeface="华康雅宋流叶体 W9" panose="02020909000000000000" charset="-122"/>
              <a:ea typeface="华康雅宋流叶体 W9" panose="02020909000000000000" charset="-122"/>
            </a:endParaRPr>
          </a:p>
        </p:txBody>
      </p:sp>
      <p:grpSp>
        <p:nvGrpSpPr>
          <p:cNvPr id="3025" name="组合 3025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3026" name="image 302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3027" name="image 3027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3028" name="组合 3028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3029" name="image 302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3030" name="Object 3030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软件工程</a:t>
              </a:r>
              <a:r>
                <a:rPr lang="en-US" alt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- </a:t>
              </a:r>
              <a:r>
                <a:rPr lang="zh-CN" altLang="en-US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汽车租赁平台</a:t>
              </a:r>
              <a:endParaRPr lang="zh-CN" altLang="en-US" sz="590" b="0" i="0" spc="200" dirty="0" smtClean="0">
                <a:solidFill>
                  <a:srgbClr val="FFFFFF"/>
                </a:solidFill>
                <a:latin typeface="BarlowCondensed-Medium"/>
                <a:ea typeface="BarlowCondensed-Medium"/>
              </a:endParaRPr>
            </a:p>
          </p:txBody>
        </p:sp>
      </p:grpSp>
      <p:sp>
        <p:nvSpPr>
          <p:cNvPr id="3033" name="Object 3033"/>
          <p:cNvSpPr txBox="1"/>
          <p:nvPr/>
        </p:nvSpPr>
        <p:spPr>
          <a:xfrm>
            <a:off x="4732020" y="4724400"/>
            <a:ext cx="2781300" cy="12255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汽车</a:t>
            </a:r>
            <a:r>
              <a:rPr lang="zh-CN" sz="800" b="0" i="1" spc="600" dirty="0" smtClean="0">
                <a:solidFill>
                  <a:srgbClr val="FFFFFF"/>
                </a:solidFill>
                <a:latin typeface="BarlowCondensed-Regular"/>
                <a:ea typeface="BarlowCondensed-Regular"/>
              </a:rPr>
              <a:t>租赁平台</a:t>
            </a:r>
            <a:endParaRPr lang="zh-CN" sz="800" b="0" i="1" spc="600" dirty="0" smtClean="0">
              <a:solidFill>
                <a:srgbClr val="FFFFFF"/>
              </a:solidFill>
              <a:latin typeface="BarlowCondensed-Regular"/>
              <a:ea typeface="BarlowCondensed-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pic>
        <p:nvPicPr>
          <p:cNvPr id="3" name="图片 2" descr="VCG41N15171704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6000"/>
          </a:blip>
          <a:srcRect l="77" r="77"/>
          <a:stretch>
            <a:fillRect/>
          </a:stretch>
        </p:blipFill>
        <p:spPr>
          <a:xfrm>
            <a:off x="4792345" y="1719580"/>
            <a:ext cx="2038350" cy="3942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" name="图片 6" descr="c187bf7cac531b7653d8a8a5ded04465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0285" y="1702435"/>
            <a:ext cx="2068195" cy="3959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397500" y="1334135"/>
            <a:ext cx="68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i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首页</a:t>
            </a:r>
            <a:endParaRPr lang="zh-CN" i="1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96835" y="1351915"/>
            <a:ext cx="1518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i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自助提车点</a:t>
            </a:r>
            <a:endParaRPr lang="zh-CN" i="1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</p:txBody>
      </p:sp>
      <p:pic>
        <p:nvPicPr>
          <p:cNvPr id="24" name="图片 23" descr="VCG21gic723374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contrast="6000"/>
          </a:blip>
          <a:srcRect t="189" b="189"/>
          <a:stretch>
            <a:fillRect/>
          </a:stretch>
        </p:blipFill>
        <p:spPr>
          <a:xfrm>
            <a:off x="9835515" y="1720215"/>
            <a:ext cx="2170430" cy="39414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文本框 10"/>
          <p:cNvSpPr txBox="1"/>
          <p:nvPr/>
        </p:nvSpPr>
        <p:spPr>
          <a:xfrm>
            <a:off x="10358755" y="1370330"/>
            <a:ext cx="117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周边网点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8524240" y="1495425"/>
            <a:ext cx="135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站点搜索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12" name="图片 4" descr="3b448841669b6330a84332a5ce0ae0fa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5005" y="1922780"/>
            <a:ext cx="2035175" cy="3907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5" descr="6cc7da04a65a40ef580949fab25e1e93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765" y="1870710"/>
            <a:ext cx="2048510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VCG21138505204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lum bright="6000" contrast="12000"/>
          </a:blip>
          <a:srcRect l="643" r="643"/>
          <a:stretch>
            <a:fillRect/>
          </a:stretch>
        </p:blipFill>
        <p:spPr>
          <a:xfrm>
            <a:off x="4665980" y="1897380"/>
            <a:ext cx="1996440" cy="38842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文本框 6"/>
          <p:cNvSpPr txBox="1"/>
          <p:nvPr/>
        </p:nvSpPr>
        <p:spPr>
          <a:xfrm>
            <a:off x="5086985" y="1529080"/>
            <a:ext cx="120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i="1" spc="1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OPPOSans-H"/>
                <a:ea typeface="OPPOSans-H"/>
                <a:sym typeface="+mn-ea"/>
              </a:rPr>
              <a:t>城市选择</a:t>
            </a:r>
            <a:endParaRPr lang="zh-CN" i="1" spc="100" dirty="0" smtClean="0">
              <a:solidFill>
                <a:schemeClr val="accent5">
                  <a:lumMod val="60000"/>
                  <a:lumOff val="40000"/>
                </a:schemeClr>
              </a:solidFill>
              <a:latin typeface="OPPOSans-H"/>
              <a:ea typeface="OPPOSans-H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1" name="image 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2" name="组合 402"/>
          <p:cNvGrpSpPr/>
          <p:nvPr/>
        </p:nvGrpSpPr>
        <p:grpSpPr>
          <a:xfrm>
            <a:off x="11379200" y="-812800"/>
            <a:ext cx="1612900" cy="1612900"/>
            <a:chOff x="11379200" y="-812800"/>
            <a:chExt cx="1612900" cy="1612900"/>
          </a:xfrm>
        </p:grpSpPr>
        <p:pic>
          <p:nvPicPr>
            <p:cNvPr id="9403" name="image 40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11379200" y="-812800"/>
              <a:ext cx="1612900" cy="1612900"/>
            </a:xfrm>
            <a:prstGeom prst="rect">
              <a:avLst/>
            </a:prstGeom>
          </p:spPr>
        </p:pic>
        <p:pic>
          <p:nvPicPr>
            <p:cNvPr id="9404" name="image 404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/>
            <a:stretch>
              <a:fillRect/>
            </a:stretch>
          </p:blipFill>
          <p:spPr>
            <a:xfrm>
              <a:off x="11531600" y="-241300"/>
              <a:ext cx="1041400" cy="774700"/>
            </a:xfrm>
            <a:prstGeom prst="rect">
              <a:avLst/>
            </a:prstGeom>
          </p:spPr>
        </p:pic>
      </p:grpSp>
      <p:grpSp>
        <p:nvGrpSpPr>
          <p:cNvPr id="4010" name="组合 4010"/>
          <p:cNvGrpSpPr/>
          <p:nvPr/>
        </p:nvGrpSpPr>
        <p:grpSpPr>
          <a:xfrm>
            <a:off x="188976" y="6438392"/>
            <a:ext cx="11846941" cy="250825"/>
            <a:chOff x="188976" y="6438392"/>
            <a:chExt cx="11846941" cy="250825"/>
          </a:xfrm>
        </p:grpSpPr>
        <p:pic>
          <p:nvPicPr>
            <p:cNvPr id="94011" name="image 40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8976" y="6438392"/>
              <a:ext cx="369697" cy="250825"/>
            </a:xfrm>
            <a:prstGeom prst="rect">
              <a:avLst/>
            </a:prstGeom>
          </p:spPr>
        </p:pic>
        <p:pic>
          <p:nvPicPr>
            <p:cNvPr id="94012" name="image 40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666220" y="6438392"/>
              <a:ext cx="369697" cy="250825"/>
            </a:xfrm>
            <a:prstGeom prst="rect">
              <a:avLst/>
            </a:prstGeom>
          </p:spPr>
        </p:pic>
      </p:grpSp>
      <p:grpSp>
        <p:nvGrpSpPr>
          <p:cNvPr id="4013" name="组合 4013"/>
          <p:cNvGrpSpPr/>
          <p:nvPr/>
        </p:nvGrpSpPr>
        <p:grpSpPr>
          <a:xfrm>
            <a:off x="227075" y="177165"/>
            <a:ext cx="11802744" cy="675640"/>
            <a:chOff x="227075" y="177165"/>
            <a:chExt cx="11802744" cy="675640"/>
          </a:xfrm>
        </p:grpSpPr>
        <p:pic>
          <p:nvPicPr>
            <p:cNvPr id="94014" name="image 40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10800000">
              <a:off x="11660123" y="177165"/>
              <a:ext cx="369696" cy="250824"/>
            </a:xfrm>
            <a:prstGeom prst="rect">
              <a:avLst/>
            </a:prstGeom>
          </p:spPr>
        </p:pic>
        <p:sp>
          <p:nvSpPr>
            <p:cNvPr id="4015" name="Object 4015"/>
            <p:cNvSpPr txBox="1"/>
            <p:nvPr/>
          </p:nvSpPr>
          <p:spPr>
            <a:xfrm>
              <a:off x="227075" y="177165"/>
              <a:ext cx="1676400" cy="6756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20</a:t>
              </a:r>
              <a:r>
                <a:rPr lang="en-US" altLang="zh-CN" sz="27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24</a:t>
              </a:r>
              <a:endParaRPr lang="zh-CN" altLang="en-US" sz="590"/>
            </a:p>
            <a:p>
              <a:pPr algn="l">
                <a:lnSpc>
                  <a:spcPct val="130000"/>
                </a:lnSpc>
              </a:pPr>
              <a:r>
                <a:rPr 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软件工程</a:t>
              </a:r>
              <a:r>
                <a:rPr lang="en-US" altLang="zh-CN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 - </a:t>
              </a:r>
              <a:r>
                <a:rPr lang="zh-CN" altLang="en-US" sz="59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  <a:sym typeface="+mn-ea"/>
                </a:rPr>
                <a:t>汽车租赁平台</a:t>
              </a:r>
              <a:r>
                <a:rPr lang="zh-CN" sz="590" b="0" i="0" spc="200" dirty="0" smtClean="0">
                  <a:solidFill>
                    <a:srgbClr val="FFFFFF"/>
                  </a:solidFill>
                  <a:latin typeface="BarlowCondensed-Medium"/>
                  <a:ea typeface="BarlowCondensed-Medium"/>
                </a:rPr>
                <a:t> </a:t>
              </a:r>
              <a:endParaRPr lang="zh-CN" altLang="en-US" sz="590"/>
            </a:p>
          </p:txBody>
        </p:sp>
      </p:grpSp>
      <p:grpSp>
        <p:nvGrpSpPr>
          <p:cNvPr id="4021" name="组合 4021"/>
          <p:cNvGrpSpPr/>
          <p:nvPr/>
        </p:nvGrpSpPr>
        <p:grpSpPr>
          <a:xfrm rot="0">
            <a:off x="1441450" y="1612265"/>
            <a:ext cx="3018155" cy="3114040"/>
            <a:chOff x="1441704" y="1612391"/>
            <a:chExt cx="3017901" cy="3114040"/>
          </a:xfrm>
        </p:grpSpPr>
        <p:sp>
          <p:nvSpPr>
            <p:cNvPr id="4022" name="Object 4022"/>
            <p:cNvSpPr txBox="1"/>
            <p:nvPr/>
          </p:nvSpPr>
          <p:spPr>
            <a:xfrm>
              <a:off x="1441704" y="1612391"/>
              <a:ext cx="2806700" cy="311404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sz="80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系统调研</a:t>
              </a:r>
              <a:endParaRPr lang="zh-CN" sz="80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  <a:p>
              <a:pPr algn="ctr">
                <a:lnSpc>
                  <a:spcPct val="110000"/>
                </a:lnSpc>
              </a:pPr>
              <a:r>
                <a:rPr lang="zh-CN" sz="2400" b="0" i="1" spc="1000" dirty="0" smtClean="0">
                  <a:solidFill>
                    <a:srgbClr val="FFFFFF"/>
                  </a:solidFill>
                  <a:effectLst>
                    <a:outerShdw blurRad="127000" algn="ctr" rotWithShape="0">
                      <a:srgbClr val="00A0FF">
                        <a:alpha val="75000"/>
                      </a:srgbClr>
                    </a:outerShdw>
                  </a:effectLst>
                  <a:latin typeface="方正大标宋简体" panose="02000000000000000000" charset="-122"/>
                  <a:ea typeface="方正大标宋简体" panose="02000000000000000000" charset="-122"/>
                </a:rPr>
                <a:t>神州租车</a:t>
              </a:r>
              <a:endParaRPr lang="zh-CN" sz="2400" b="0" i="1" spc="1000" dirty="0" smtClean="0">
                <a:solidFill>
                  <a:srgbClr val="FFFFFF"/>
                </a:solidFill>
                <a:effectLst>
                  <a:outerShdw blurRad="127000" algn="ctr" rotWithShape="0">
                    <a:srgbClr val="00A0FF">
                      <a:alpha val="75000"/>
                    </a:srgbClr>
                  </a:outerShdw>
                </a:effectLst>
                <a:latin typeface="方正大标宋简体" panose="02000000000000000000" charset="-122"/>
                <a:ea typeface="方正大标宋简体" panose="02000000000000000000" charset="-122"/>
              </a:endParaRPr>
            </a:p>
          </p:txBody>
        </p:sp>
        <p:pic>
          <p:nvPicPr>
            <p:cNvPr id="94023" name="image 402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505204" y="4126991"/>
              <a:ext cx="2954401" cy="7785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325745" y="1552575"/>
            <a:ext cx="113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车型筛选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33355" y="1552575"/>
            <a:ext cx="1172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品牌筛选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pic>
        <p:nvPicPr>
          <p:cNvPr id="8" name="图片 7" descr="2f64c20081ca85ca2ac6f53ec06aeb60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595" y="1983105"/>
            <a:ext cx="2007235" cy="3966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9" descr="1f73c6fff7b0ce6488be841dae04c1b4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655" y="2002155"/>
            <a:ext cx="2055495" cy="3959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8" descr="11ef79f97e736abd6d38b07c42d29206_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3460" y="2035175"/>
            <a:ext cx="2095500" cy="3899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7612380" y="1606550"/>
            <a:ext cx="1571625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车辆排序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tags/tag1.xml><?xml version="1.0" encoding="utf-8"?>
<p:tagLst xmlns:p="http://schemas.openxmlformats.org/presentationml/2006/main">
  <p:tag name="KSO_WM_UNIT_VALUE" val="1075*556"/>
  <p:tag name="KSO_WM_UNIT_HIGHLIGHT" val="0"/>
  <p:tag name="KSO_WM_UNIT_COMPATIBLE" val="0"/>
  <p:tag name="KSO_WM_UNIT_DIAGRAM_ISNUMVISUAL" val="0"/>
  <p:tag name="KSO_WM_UNIT_DIAGRAM_ISREFERUNIT" val="0"/>
  <p:tag name="KSO_WM_UNIT_ID" val="custom20231199_1*d*1"/>
  <p:tag name="KSO_WM_TEMPLATE_CATEGORY" val="custom"/>
  <p:tag name="KSO_WM_TEMPLATE_INDEX" val="20231199"/>
  <p:tag name="KSO_WM_UNIT_LAYERLEVEL" val="1"/>
  <p:tag name="KSO_WM_TAG_VERSION" val="3.0"/>
</p:tagLst>
</file>

<file path=ppt/tags/tag2.xml><?xml version="1.0" encoding="utf-8"?>
<p:tagLst xmlns:p="http://schemas.openxmlformats.org/presentationml/2006/main">
  <p:tag name="KSO_WM_UNIT_VALUE" val="1082*560"/>
  <p:tag name="KSO_WM_UNIT_HIGHLIGHT" val="0"/>
  <p:tag name="KSO_WM_UNIT_COMPATIBLE" val="0"/>
  <p:tag name="KSO_WM_UNIT_DIAGRAM_ISNUMVISUAL" val="0"/>
  <p:tag name="KSO_WM_UNIT_DIAGRAM_ISREFERUNIT" val="0"/>
  <p:tag name="KSO_WM_UNIT_ID" val="custom20231199_1*d*3"/>
  <p:tag name="KSO_WM_TEMPLATE_CATEGORY" val="custom"/>
  <p:tag name="KSO_WM_TEMPLATE_INDEX" val="20231199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VALUE" val="1076*548"/>
  <p:tag name="KSO_WM_UNIT_HIGHLIGHT" val="0"/>
  <p:tag name="KSO_WM_UNIT_COMPATIBLE" val="0"/>
  <p:tag name="KSO_WM_UNIT_DIAGRAM_ISNUMVISUAL" val="0"/>
  <p:tag name="KSO_WM_UNIT_DIAGRAM_ISREFERUNIT" val="0"/>
  <p:tag name="KSO_WM_UNIT_ID" val="custom20231199_1*d*2"/>
  <p:tag name="KSO_WM_TEMPLATE_CATEGORY" val="custom"/>
  <p:tag name="KSO_WM_TEMPLATE_INDEX" val="20231199"/>
  <p:tag name="KSO_WM_UNIT_LAYERLEVEL" val="1"/>
  <p:tag name="KSO_WM_TAG_VERSION" val="3.0"/>
</p:tagLst>
</file>

<file path=ppt/tags/tag4.xml><?xml version="1.0" encoding="utf-8"?>
<p:tagLst xmlns:p="http://schemas.openxmlformats.org/presentationml/2006/main">
  <p:tag name="commondata" val="eyJoZGlkIjoiOWUyYTFlNmViZjM5M2Y4MGEyOGI0YTFkMzk3NDRiN2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3248</Words>
  <Application>WPS 演示</Application>
  <PresentationFormat>On-screen Show</PresentationFormat>
  <Paragraphs>570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65" baseType="lpstr">
      <vt:lpstr>Arial</vt:lpstr>
      <vt:lpstr>宋体</vt:lpstr>
      <vt:lpstr>Wingdings</vt:lpstr>
      <vt:lpstr>OPPOSans-R</vt:lpstr>
      <vt:lpstr>Thonburi</vt:lpstr>
      <vt:lpstr>华康雅宋流叶体 W9</vt:lpstr>
      <vt:lpstr>BarlowCondensed-Medium</vt:lpstr>
      <vt:lpstr>方正大标宋简体</vt:lpstr>
      <vt:lpstr>汉仪菱心体简</vt:lpstr>
      <vt:lpstr>BarlowCondensed-Regular</vt:lpstr>
      <vt:lpstr>OPPOSans-H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BarlowCondensed-Bold</vt:lpstr>
      <vt:lpstr>OPPOSans-M</vt:lpstr>
      <vt:lpstr>DengXian</vt:lpstr>
      <vt:lpstr>汉仪中等线KW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yjh666</cp:lastModifiedBy>
  <cp:revision>75</cp:revision>
  <dcterms:created xsi:type="dcterms:W3CDTF">2024-12-11T20:20:47Z</dcterms:created>
  <dcterms:modified xsi:type="dcterms:W3CDTF">2024-12-11T20:20:47Z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14FA2C0C6ABE4C75B4464457A1DD9274_12</vt:lpwstr>
  </property>
  <property fmtid="{D5CDD505-2E9C-101B-9397-08002B2CF9AE}" pid="3" name="KSOProductBuildVer">
    <vt:lpwstr>2052-6.2.0.8299</vt:lpwstr>
  </property>
</Properties>
</file>